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345" r:id="rId5"/>
    <p:sldId id="2146847295" r:id="rId6"/>
    <p:sldId id="2147477596" r:id="rId7"/>
    <p:sldId id="2147477682" r:id="rId8"/>
    <p:sldId id="2147477435" r:id="rId9"/>
    <p:sldId id="2147477449" r:id="rId10"/>
    <p:sldId id="2147477683" r:id="rId11"/>
    <p:sldId id="2147477450" r:id="rId12"/>
    <p:sldId id="2147477451" r:id="rId13"/>
    <p:sldId id="2147477452" r:id="rId14"/>
    <p:sldId id="2147477468" r:id="rId15"/>
    <p:sldId id="2147477432" r:id="rId16"/>
    <p:sldId id="2147477454" r:id="rId17"/>
    <p:sldId id="2147477684" r:id="rId18"/>
    <p:sldId id="2147477469" r:id="rId19"/>
    <p:sldId id="2147477455" r:id="rId20"/>
    <p:sldId id="2147477609" r:id="rId21"/>
    <p:sldId id="2147477610" r:id="rId22"/>
    <p:sldId id="2147477464" r:id="rId23"/>
    <p:sldId id="2147477447" r:id="rId24"/>
    <p:sldId id="2147477429" r:id="rId25"/>
    <p:sldId id="2147477476" r:id="rId26"/>
    <p:sldId id="2147477445" r:id="rId27"/>
    <p:sldId id="2147477685" r:id="rId28"/>
    <p:sldId id="2147477446" r:id="rId29"/>
    <p:sldId id="2147477467" r:id="rId30"/>
    <p:sldId id="2147477470" r:id="rId31"/>
    <p:sldId id="35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9F301C-69CD-4381-A3BA-FCAA0F8C2DA9}">
          <p14:sldIdLst>
            <p14:sldId id="345"/>
            <p14:sldId id="2146847295"/>
            <p14:sldId id="2147477596"/>
            <p14:sldId id="2147477682"/>
            <p14:sldId id="2147477435"/>
            <p14:sldId id="2147477449"/>
            <p14:sldId id="2147477683"/>
            <p14:sldId id="2147477450"/>
            <p14:sldId id="2147477451"/>
            <p14:sldId id="2147477452"/>
            <p14:sldId id="2147477468"/>
            <p14:sldId id="2147477432"/>
            <p14:sldId id="2147477454"/>
            <p14:sldId id="2147477684"/>
            <p14:sldId id="2147477469"/>
            <p14:sldId id="2147477455"/>
            <p14:sldId id="2147477609"/>
            <p14:sldId id="2147477610"/>
            <p14:sldId id="2147477464"/>
            <p14:sldId id="2147477447"/>
            <p14:sldId id="2147477429"/>
            <p14:sldId id="2147477476"/>
            <p14:sldId id="2147477445"/>
            <p14:sldId id="2147477685"/>
            <p14:sldId id="2147477446"/>
            <p14:sldId id="2147477467"/>
            <p14:sldId id="2147477470"/>
            <p14:sldId id="3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50ACB4-BB83-8A4F-9F47-7ECB52A9446E}" v="1" dt="2024-09-02T06:52:43.934"/>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70" autoAdjust="0"/>
    <p:restoredTop sz="93057" autoAdjust="0"/>
  </p:normalViewPr>
  <p:slideViewPr>
    <p:cSldViewPr snapToGrid="0" showGuides="1">
      <p:cViewPr varScale="1">
        <p:scale>
          <a:sx n="142" d="100"/>
          <a:sy n="142" d="100"/>
        </p:scale>
        <p:origin x="816"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17" d="100"/>
          <a:sy n="117" d="100"/>
        </p:scale>
        <p:origin x="50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9F032-53C1-4EE3-9E67-4B8CDE8C7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0F4F1F5-4CAA-4EE9-86E4-08109754C1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25276F-4347-4A77-8779-25794A5FA3F1}" type="datetimeFigureOut">
              <a:rPr lang="en-US" smtClean="0"/>
              <a:t>9/12/24</a:t>
            </a:fld>
            <a:endParaRPr lang="en-US" dirty="0"/>
          </a:p>
        </p:txBody>
      </p:sp>
      <p:sp>
        <p:nvSpPr>
          <p:cNvPr id="4" name="Footer Placeholder 3">
            <a:extLst>
              <a:ext uri="{FF2B5EF4-FFF2-40B4-BE49-F238E27FC236}">
                <a16:creationId xmlns:a16="http://schemas.microsoft.com/office/drawing/2014/main" id="{5CEF2806-7C9E-4564-812D-E429CAC3FB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7F9D17-42B3-4D87-99EA-88FFB2D9DA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FF870-1514-40BF-9921-34C59D16DE59}" type="slidenum">
              <a:rPr lang="en-US" smtClean="0"/>
              <a:t>‹#›</a:t>
            </a:fld>
            <a:endParaRPr lang="en-US" dirty="0"/>
          </a:p>
        </p:txBody>
      </p:sp>
    </p:spTree>
    <p:extLst>
      <p:ext uri="{BB962C8B-B14F-4D97-AF65-F5344CB8AC3E}">
        <p14:creationId xmlns:p14="http://schemas.microsoft.com/office/powerpoint/2010/main" val="283757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CE62-7DAD-4D46-9C44-FB8B2B29EAD6}" type="datetimeFigureOut">
              <a:rPr lang="en-US" smtClean="0"/>
              <a:t>9/12/24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6350" cap="rnd">
            <a:solidFill>
              <a:schemeClr val="accent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E816B-EE8A-4A59-BF27-832760D86835}" type="slidenum">
              <a:rPr lang="en-US" smtClean="0"/>
              <a:t>‹#›</a:t>
            </a:fld>
            <a:endParaRPr lang="en-US" dirty="0"/>
          </a:p>
        </p:txBody>
      </p:sp>
    </p:spTree>
    <p:extLst>
      <p:ext uri="{BB962C8B-B14F-4D97-AF65-F5344CB8AC3E}">
        <p14:creationId xmlns:p14="http://schemas.microsoft.com/office/powerpoint/2010/main" val="40968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1AA27-3892-4360-B986-D6B124C223BF}" type="slidenum">
              <a:rPr lang="en-US" smtClean="0"/>
              <a:t>1</a:t>
            </a:fld>
            <a:endParaRPr lang="en-US"/>
          </a:p>
        </p:txBody>
      </p:sp>
    </p:spTree>
    <p:extLst>
      <p:ext uri="{BB962C8B-B14F-4D97-AF65-F5344CB8AC3E}">
        <p14:creationId xmlns:p14="http://schemas.microsoft.com/office/powerpoint/2010/main" val="242246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71B1AA27-3892-4360-B986-D6B124C223BF}" type="slidenum">
              <a:rPr lang="en-US" smtClean="0"/>
              <a:t>11</a:t>
            </a:fld>
            <a:endParaRPr lang="en-US"/>
          </a:p>
        </p:txBody>
      </p:sp>
    </p:spTree>
    <p:extLst>
      <p:ext uri="{BB962C8B-B14F-4D97-AF65-F5344CB8AC3E}">
        <p14:creationId xmlns:p14="http://schemas.microsoft.com/office/powerpoint/2010/main" val="204905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t>12</a:t>
            </a:fld>
            <a:endParaRPr lang="en-US"/>
          </a:p>
        </p:txBody>
      </p:sp>
    </p:spTree>
    <p:extLst>
      <p:ext uri="{BB962C8B-B14F-4D97-AF65-F5344CB8AC3E}">
        <p14:creationId xmlns:p14="http://schemas.microsoft.com/office/powerpoint/2010/main" val="3746329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1AA27-3892-4360-B986-D6B124C223BF}" type="slidenum">
              <a:rPr lang="en-US" smtClean="0"/>
              <a:t>13</a:t>
            </a:fld>
            <a:endParaRPr lang="en-US"/>
          </a:p>
        </p:txBody>
      </p:sp>
    </p:spTree>
    <p:extLst>
      <p:ext uri="{BB962C8B-B14F-4D97-AF65-F5344CB8AC3E}">
        <p14:creationId xmlns:p14="http://schemas.microsoft.com/office/powerpoint/2010/main" val="392110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1AA27-3892-4360-B986-D6B124C223BF}" type="slidenum">
              <a:rPr lang="en-US" smtClean="0"/>
              <a:t>14</a:t>
            </a:fld>
            <a:endParaRPr lang="en-US"/>
          </a:p>
        </p:txBody>
      </p:sp>
    </p:spTree>
    <p:extLst>
      <p:ext uri="{BB962C8B-B14F-4D97-AF65-F5344CB8AC3E}">
        <p14:creationId xmlns:p14="http://schemas.microsoft.com/office/powerpoint/2010/main" val="392110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1AA27-3892-4360-B986-D6B124C223BF}" type="slidenum">
              <a:rPr lang="en-US" smtClean="0"/>
              <a:t>15</a:t>
            </a:fld>
            <a:endParaRPr lang="en-US"/>
          </a:p>
        </p:txBody>
      </p:sp>
    </p:spTree>
    <p:extLst>
      <p:ext uri="{BB962C8B-B14F-4D97-AF65-F5344CB8AC3E}">
        <p14:creationId xmlns:p14="http://schemas.microsoft.com/office/powerpoint/2010/main" val="2481805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1AA27-3892-4360-B986-D6B124C223BF}" type="slidenum">
              <a:rPr lang="en-US" smtClean="0"/>
              <a:t>16</a:t>
            </a:fld>
            <a:endParaRPr lang="en-US"/>
          </a:p>
        </p:txBody>
      </p:sp>
    </p:spTree>
    <p:extLst>
      <p:ext uri="{BB962C8B-B14F-4D97-AF65-F5344CB8AC3E}">
        <p14:creationId xmlns:p14="http://schemas.microsoft.com/office/powerpoint/2010/main" val="3351624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t>17</a:t>
            </a:fld>
            <a:endParaRPr lang="en-US"/>
          </a:p>
        </p:txBody>
      </p:sp>
    </p:spTree>
    <p:extLst>
      <p:ext uri="{BB962C8B-B14F-4D97-AF65-F5344CB8AC3E}">
        <p14:creationId xmlns:p14="http://schemas.microsoft.com/office/powerpoint/2010/main" val="611454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t>18</a:t>
            </a:fld>
            <a:endParaRPr lang="en-US"/>
          </a:p>
        </p:txBody>
      </p:sp>
    </p:spTree>
    <p:extLst>
      <p:ext uri="{BB962C8B-B14F-4D97-AF65-F5344CB8AC3E}">
        <p14:creationId xmlns:p14="http://schemas.microsoft.com/office/powerpoint/2010/main" val="137118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1AA27-3892-4360-B986-D6B124C223BF}" type="slidenum">
              <a:rPr lang="en-US" smtClean="0"/>
              <a:t>19</a:t>
            </a:fld>
            <a:endParaRPr lang="en-US"/>
          </a:p>
        </p:txBody>
      </p:sp>
    </p:spTree>
    <p:extLst>
      <p:ext uri="{BB962C8B-B14F-4D97-AF65-F5344CB8AC3E}">
        <p14:creationId xmlns:p14="http://schemas.microsoft.com/office/powerpoint/2010/main" val="1799525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service logs : Defender logs, </a:t>
            </a:r>
            <a:r>
              <a:rPr lang="en-US" dirty="0" err="1"/>
              <a:t>Netflow</a:t>
            </a:r>
            <a:r>
              <a:rPr lang="en-US" dirty="0"/>
              <a:t> logs, VM logs, Diagnostic logs, Activity logs, AAD logs</a:t>
            </a:r>
          </a:p>
        </p:txBody>
      </p:sp>
      <p:sp>
        <p:nvSpPr>
          <p:cNvPr id="4" name="Slide Number Placeholder 3"/>
          <p:cNvSpPr>
            <a:spLocks noGrp="1"/>
          </p:cNvSpPr>
          <p:nvPr>
            <p:ph type="sldNum" sz="quarter" idx="5"/>
          </p:nvPr>
        </p:nvSpPr>
        <p:spPr/>
        <p:txBody>
          <a:bodyPr/>
          <a:lstStyle/>
          <a:p>
            <a:fld id="{71B1AA27-3892-4360-B986-D6B124C223BF}" type="slidenum">
              <a:rPr lang="en-US" smtClean="0"/>
              <a:t>21</a:t>
            </a:fld>
            <a:endParaRPr lang="en-US"/>
          </a:p>
        </p:txBody>
      </p:sp>
    </p:spTree>
    <p:extLst>
      <p:ext uri="{BB962C8B-B14F-4D97-AF65-F5344CB8AC3E}">
        <p14:creationId xmlns:p14="http://schemas.microsoft.com/office/powerpoint/2010/main" val="302737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600"/>
              </a:spcBef>
            </a:pPr>
            <a:endParaRPr lang="en-US" sz="1200" dirty="0">
              <a:solidFill>
                <a:schemeClr val="accent6"/>
              </a:solidFill>
              <a:cs typeface="Calibri" panose="020F0502020204030204" pitchFamily="34" charset="0"/>
            </a:endParaRPr>
          </a:p>
        </p:txBody>
      </p:sp>
      <p:sp>
        <p:nvSpPr>
          <p:cNvPr id="4" name="Slide Number Placeholder 3"/>
          <p:cNvSpPr>
            <a:spLocks noGrp="1"/>
          </p:cNvSpPr>
          <p:nvPr>
            <p:ph type="sldNum" sz="quarter" idx="5"/>
          </p:nvPr>
        </p:nvSpPr>
        <p:spPr/>
        <p:txBody>
          <a:bodyPr/>
          <a:lstStyle/>
          <a:p>
            <a:fld id="{2D5E816B-EE8A-4A59-BF27-832760D86835}" type="slidenum">
              <a:rPr lang="en-US" smtClean="0"/>
              <a:t>3</a:t>
            </a:fld>
            <a:endParaRPr lang="en-US"/>
          </a:p>
        </p:txBody>
      </p:sp>
    </p:spTree>
    <p:extLst>
      <p:ext uri="{BB962C8B-B14F-4D97-AF65-F5344CB8AC3E}">
        <p14:creationId xmlns:p14="http://schemas.microsoft.com/office/powerpoint/2010/main" val="4251781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1AA27-3892-4360-B986-D6B124C223BF}" type="slidenum">
              <a:rPr lang="en-US" smtClean="0"/>
              <a:t>22</a:t>
            </a:fld>
            <a:endParaRPr lang="en-US"/>
          </a:p>
        </p:txBody>
      </p:sp>
    </p:spTree>
    <p:extLst>
      <p:ext uri="{BB962C8B-B14F-4D97-AF65-F5344CB8AC3E}">
        <p14:creationId xmlns:p14="http://schemas.microsoft.com/office/powerpoint/2010/main" val="1682539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1AA27-3892-4360-B986-D6B124C223BF}" type="slidenum">
              <a:rPr lang="en-US" smtClean="0"/>
              <a:t>23</a:t>
            </a:fld>
            <a:endParaRPr lang="en-US"/>
          </a:p>
        </p:txBody>
      </p:sp>
    </p:spTree>
    <p:extLst>
      <p:ext uri="{BB962C8B-B14F-4D97-AF65-F5344CB8AC3E}">
        <p14:creationId xmlns:p14="http://schemas.microsoft.com/office/powerpoint/2010/main" val="2988428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1AA27-3892-4360-B986-D6B124C223BF}" type="slidenum">
              <a:rPr lang="en-US" smtClean="0"/>
              <a:t>24</a:t>
            </a:fld>
            <a:endParaRPr lang="en-US"/>
          </a:p>
        </p:txBody>
      </p:sp>
    </p:spTree>
    <p:extLst>
      <p:ext uri="{BB962C8B-B14F-4D97-AF65-F5344CB8AC3E}">
        <p14:creationId xmlns:p14="http://schemas.microsoft.com/office/powerpoint/2010/main" val="1682539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Native service logs : Defender logs, </a:t>
            </a:r>
            <a:r>
              <a:rPr lang="en-US" err="1"/>
              <a:t>Netflow</a:t>
            </a:r>
            <a:r>
              <a:rPr lang="en-US"/>
              <a:t> logs, VM logs, Diagnostic logs, Activity logs, AAD logs</a:t>
            </a:r>
          </a:p>
        </p:txBody>
      </p:sp>
      <p:sp>
        <p:nvSpPr>
          <p:cNvPr id="4" name="Slide Number Placeholder 3"/>
          <p:cNvSpPr>
            <a:spLocks noGrp="1"/>
          </p:cNvSpPr>
          <p:nvPr>
            <p:ph type="sldNum" sz="quarter" idx="5"/>
          </p:nvPr>
        </p:nvSpPr>
        <p:spPr/>
        <p:txBody>
          <a:bodyPr/>
          <a:lstStyle/>
          <a:p>
            <a:fld id="{71B1AA27-3892-4360-B986-D6B124C223BF}" type="slidenum">
              <a:rPr lang="en-US" smtClean="0"/>
              <a:t>25</a:t>
            </a:fld>
            <a:endParaRPr lang="en-US"/>
          </a:p>
        </p:txBody>
      </p:sp>
    </p:spTree>
    <p:extLst>
      <p:ext uri="{BB962C8B-B14F-4D97-AF65-F5344CB8AC3E}">
        <p14:creationId xmlns:p14="http://schemas.microsoft.com/office/powerpoint/2010/main" val="3094646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t>26</a:t>
            </a:fld>
            <a:endParaRPr lang="en-US"/>
          </a:p>
        </p:txBody>
      </p:sp>
    </p:spTree>
    <p:extLst>
      <p:ext uri="{BB962C8B-B14F-4D97-AF65-F5344CB8AC3E}">
        <p14:creationId xmlns:p14="http://schemas.microsoft.com/office/powerpoint/2010/main" val="4268277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t>27</a:t>
            </a:fld>
            <a:endParaRPr lang="en-US"/>
          </a:p>
        </p:txBody>
      </p:sp>
    </p:spTree>
    <p:extLst>
      <p:ext uri="{BB962C8B-B14F-4D97-AF65-F5344CB8AC3E}">
        <p14:creationId xmlns:p14="http://schemas.microsoft.com/office/powerpoint/2010/main" val="1682539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1AA27-3892-4360-B986-D6B124C223BF}" type="slidenum">
              <a:rPr lang="en-US" smtClean="0"/>
              <a:t>28</a:t>
            </a:fld>
            <a:endParaRPr lang="en-US"/>
          </a:p>
        </p:txBody>
      </p:sp>
    </p:spTree>
    <p:extLst>
      <p:ext uri="{BB962C8B-B14F-4D97-AF65-F5344CB8AC3E}">
        <p14:creationId xmlns:p14="http://schemas.microsoft.com/office/powerpoint/2010/main" val="310309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55821-3BDE-00B4-8765-04DEAE1E4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900C6-B400-CE7A-E922-E55F5ABB5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B9F0D-CFE5-925D-0A9F-2197755639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5DB97E-20C1-07DD-080D-5AE085E53707}"/>
              </a:ext>
            </a:extLst>
          </p:cNvPr>
          <p:cNvSpPr>
            <a:spLocks noGrp="1"/>
          </p:cNvSpPr>
          <p:nvPr>
            <p:ph type="sldNum" sz="quarter" idx="5"/>
          </p:nvPr>
        </p:nvSpPr>
        <p:spPr/>
        <p:txBody>
          <a:bodyPr/>
          <a:lstStyle/>
          <a:p>
            <a:fld id="{2D5E816B-EE8A-4A59-BF27-832760D86835}" type="slidenum">
              <a:rPr lang="en-US" smtClean="0"/>
              <a:t>4</a:t>
            </a:fld>
            <a:endParaRPr lang="en-US"/>
          </a:p>
        </p:txBody>
      </p:sp>
    </p:spTree>
    <p:extLst>
      <p:ext uri="{BB962C8B-B14F-4D97-AF65-F5344CB8AC3E}">
        <p14:creationId xmlns:p14="http://schemas.microsoft.com/office/powerpoint/2010/main" val="409679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effectLst/>
                <a:latin typeface="Helvetica Neue" panose="02000503000000020004" pitchFamily="2" charset="0"/>
              </a:rPr>
              <a:t>- No action required from application team for log collection</a:t>
            </a:r>
          </a:p>
          <a:p>
            <a:r>
              <a:rPr lang="en-IN" dirty="0">
                <a:effectLst/>
                <a:latin typeface="Helvetica Neue" panose="02000503000000020004" pitchFamily="2" charset="0"/>
              </a:rPr>
              <a:t>- Next step in logging is to create dashboards</a:t>
            </a:r>
          </a:p>
        </p:txBody>
      </p:sp>
      <p:sp>
        <p:nvSpPr>
          <p:cNvPr id="4" name="Slide Number Placeholder 3"/>
          <p:cNvSpPr>
            <a:spLocks noGrp="1"/>
          </p:cNvSpPr>
          <p:nvPr>
            <p:ph type="sldNum" sz="quarter" idx="5"/>
          </p:nvPr>
        </p:nvSpPr>
        <p:spPr/>
        <p:txBody>
          <a:bodyPr/>
          <a:lstStyle/>
          <a:p>
            <a:fld id="{71B1AA27-3892-4360-B986-D6B124C223BF}" type="slidenum">
              <a:rPr lang="en-US" smtClean="0"/>
              <a:t>5</a:t>
            </a:fld>
            <a:endParaRPr lang="en-US"/>
          </a:p>
        </p:txBody>
      </p:sp>
    </p:spTree>
    <p:extLst>
      <p:ext uri="{BB962C8B-B14F-4D97-AF65-F5344CB8AC3E}">
        <p14:creationId xmlns:p14="http://schemas.microsoft.com/office/powerpoint/2010/main" val="38004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71B1AA27-3892-4360-B986-D6B124C223BF}" type="slidenum">
              <a:rPr lang="en-US" smtClean="0"/>
              <a:t>6</a:t>
            </a:fld>
            <a:endParaRPr lang="en-US"/>
          </a:p>
        </p:txBody>
      </p:sp>
    </p:spTree>
    <p:extLst>
      <p:ext uri="{BB962C8B-B14F-4D97-AF65-F5344CB8AC3E}">
        <p14:creationId xmlns:p14="http://schemas.microsoft.com/office/powerpoint/2010/main" val="112812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71B1AA27-3892-4360-B986-D6B124C223BF}" type="slidenum">
              <a:rPr lang="en-US" smtClean="0"/>
              <a:t>7</a:t>
            </a:fld>
            <a:endParaRPr lang="en-US"/>
          </a:p>
        </p:txBody>
      </p:sp>
    </p:spTree>
    <p:extLst>
      <p:ext uri="{BB962C8B-B14F-4D97-AF65-F5344CB8AC3E}">
        <p14:creationId xmlns:p14="http://schemas.microsoft.com/office/powerpoint/2010/main" val="112812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71B1AA27-3892-4360-B986-D6B124C223BF}" type="slidenum">
              <a:rPr lang="en-US" smtClean="0"/>
              <a:t>8</a:t>
            </a:fld>
            <a:endParaRPr lang="en-US"/>
          </a:p>
        </p:txBody>
      </p:sp>
    </p:spTree>
    <p:extLst>
      <p:ext uri="{BB962C8B-B14F-4D97-AF65-F5344CB8AC3E}">
        <p14:creationId xmlns:p14="http://schemas.microsoft.com/office/powerpoint/2010/main" val="662391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71B1AA27-3892-4360-B986-D6B124C223BF}" type="slidenum">
              <a:rPr lang="en-US" smtClean="0"/>
              <a:t>9</a:t>
            </a:fld>
            <a:endParaRPr lang="en-US"/>
          </a:p>
        </p:txBody>
      </p:sp>
    </p:spTree>
    <p:extLst>
      <p:ext uri="{BB962C8B-B14F-4D97-AF65-F5344CB8AC3E}">
        <p14:creationId xmlns:p14="http://schemas.microsoft.com/office/powerpoint/2010/main" val="1954354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71B1AA27-3892-4360-B986-D6B124C223BF}" type="slidenum">
              <a:rPr lang="en-US" smtClean="0"/>
              <a:t>10</a:t>
            </a:fld>
            <a:endParaRPr lang="en-US"/>
          </a:p>
        </p:txBody>
      </p:sp>
    </p:spTree>
    <p:extLst>
      <p:ext uri="{BB962C8B-B14F-4D97-AF65-F5344CB8AC3E}">
        <p14:creationId xmlns:p14="http://schemas.microsoft.com/office/powerpoint/2010/main" val="1105349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tmp"/><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dirty="0">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dirty="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dirty="0">
                <a:solidFill>
                  <a:schemeClr val="tx1"/>
                </a:solidFill>
              </a:rPr>
              <a:t>Released January 2024</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dirty="0">
                <a:solidFill>
                  <a:schemeClr val="accent6"/>
                </a:solidFill>
              </a:rPr>
              <a:t>Reminder: </a:t>
            </a:r>
            <a:r>
              <a:rPr lang="en-US" sz="1100" dirty="0">
                <a:solidFill>
                  <a:schemeClr val="tx1"/>
                </a:solidFill>
              </a:rPr>
              <a:t>Download a new template from</a:t>
            </a:r>
            <a:br>
              <a:rPr lang="en-US" sz="1100" dirty="0">
                <a:solidFill>
                  <a:schemeClr val="tx1"/>
                </a:solidFill>
              </a:rPr>
            </a:br>
            <a:r>
              <a:rPr lang="en-US" sz="1100" dirty="0">
                <a:solidFill>
                  <a:schemeClr val="tx1"/>
                </a:solidFill>
              </a:rPr>
              <a:t>Optum Brand Center </a:t>
            </a:r>
            <a:r>
              <a:rPr lang="en-US" sz="1100" b="1" dirty="0">
                <a:solidFill>
                  <a:schemeClr val="tx1"/>
                </a:solidFill>
              </a:rPr>
              <a:t>each time</a:t>
            </a:r>
            <a:r>
              <a:rPr lang="en-US" sz="1100" dirty="0">
                <a:solidFill>
                  <a:schemeClr val="tx1"/>
                </a:solidFill>
              </a:rPr>
              <a:t> a document is started. Templates continuously evolve.</a:t>
            </a:r>
          </a:p>
        </p:txBody>
      </p:sp>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pic>
        <p:nvPicPr>
          <p:cNvPr id="3" name="Picture 2">
            <a:extLst>
              <a:ext uri="{FF2B5EF4-FFF2-40B4-BE49-F238E27FC236}">
                <a16:creationId xmlns:a16="http://schemas.microsoft.com/office/drawing/2014/main" id="{EB8C1BEC-5C50-EC82-6813-2CCF2BF25A5A}"/>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5121966" y="525529"/>
            <a:ext cx="6609660" cy="3725696"/>
          </a:xfrm>
          <a:prstGeom prst="rect">
            <a:avLst/>
          </a:prstGeom>
          <a:ln w="6350">
            <a:solidFill>
              <a:schemeClr val="accent2"/>
            </a:solidFill>
          </a:ln>
        </p:spPr>
      </p:pic>
    </p:spTree>
    <p:extLst>
      <p:ext uri="{BB962C8B-B14F-4D97-AF65-F5344CB8AC3E}">
        <p14:creationId xmlns:p14="http://schemas.microsoft.com/office/powerpoint/2010/main" val="118572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08">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5" name="Picture Placeholder 4">
            <a:extLst>
              <a:ext uri="{FF2B5EF4-FFF2-40B4-BE49-F238E27FC236}">
                <a16:creationId xmlns:a16="http://schemas.microsoft.com/office/drawing/2014/main" id="{693E2B6F-B0F8-598A-12EC-0815E7654FD0}"/>
              </a:ext>
              <a:ext uri="{C183D7F6-B498-43B3-948B-1728B52AA6E4}">
                <adec:decorative xmlns:adec="http://schemas.microsoft.com/office/drawing/2017/decorative" val="1"/>
              </a:ext>
            </a:extLst>
          </p:cNvPr>
          <p:cNvSpPr>
            <a:spLocks noGrp="1"/>
          </p:cNvSpPr>
          <p:nvPr>
            <p:ph type="pic" sz="quarter" idx="15" hasCustomPrompt="1"/>
          </p:nvPr>
        </p:nvSpPr>
        <p:spPr bwMode="gray">
          <a:xfrm>
            <a:off x="6032150" y="0"/>
            <a:ext cx="6159851" cy="6858000"/>
          </a:xfrm>
          <a:custGeom>
            <a:avLst/>
            <a:gdLst>
              <a:gd name="connsiteX0" fmla="*/ 1344464 w 6159851"/>
              <a:gd name="connsiteY0" fmla="*/ 0 h 6858000"/>
              <a:gd name="connsiteX1" fmla="*/ 6159851 w 6159851"/>
              <a:gd name="connsiteY1" fmla="*/ 0 h 6858000"/>
              <a:gd name="connsiteX2" fmla="*/ 6159851 w 6159851"/>
              <a:gd name="connsiteY2" fmla="*/ 6858000 h 6858000"/>
              <a:gd name="connsiteX3" fmla="*/ 1344464 w 6159851"/>
              <a:gd name="connsiteY3" fmla="*/ 6858000 h 6858000"/>
              <a:gd name="connsiteX4" fmla="*/ 1311470 w 6159851"/>
              <a:gd name="connsiteY4" fmla="*/ 6823394 h 6858000"/>
              <a:gd name="connsiteX5" fmla="*/ 0 w 6159851"/>
              <a:gd name="connsiteY5" fmla="*/ 3429000 h 6858000"/>
              <a:gd name="connsiteX6" fmla="*/ 1311470 w 6159851"/>
              <a:gd name="connsiteY6" fmla="*/ 34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851" h="6858000">
                <a:moveTo>
                  <a:pt x="1344464" y="0"/>
                </a:moveTo>
                <a:lnTo>
                  <a:pt x="6159851" y="0"/>
                </a:lnTo>
                <a:lnTo>
                  <a:pt x="6159851" y="6858000"/>
                </a:lnTo>
                <a:lnTo>
                  <a:pt x="1344464" y="6858000"/>
                </a:lnTo>
                <a:lnTo>
                  <a:pt x="1311470" y="6823394"/>
                </a:lnTo>
                <a:cubicBezTo>
                  <a:pt x="496631" y="5926872"/>
                  <a:pt x="0" y="4735933"/>
                  <a:pt x="0" y="3429000"/>
                </a:cubicBezTo>
                <a:cubicBezTo>
                  <a:pt x="0" y="2122067"/>
                  <a:pt x="496631" y="931128"/>
                  <a:pt x="1311470" y="34607"/>
                </a:cubicBezTo>
                <a:close/>
              </a:path>
            </a:pathLst>
          </a:custGeom>
          <a:noFill/>
        </p:spPr>
        <p:txBody>
          <a:bodyPr wrap="square" lIns="914400" rIns="914400">
            <a:no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 </a:t>
            </a:r>
            <a:br>
              <a:rPr lang="en-US" dirty="0"/>
            </a:br>
            <a:br>
              <a:rPr lang="en-US" dirty="0"/>
            </a:br>
            <a:r>
              <a:rPr lang="en-US" dirty="0"/>
              <a:t>To access brand approved photography, visit: brand.optum.com/content/photography-library.</a:t>
            </a:r>
            <a:br>
              <a:rPr lang="en-US" dirty="0"/>
            </a:br>
            <a:br>
              <a:rPr lang="en-US" dirty="0"/>
            </a:br>
            <a:r>
              <a:rPr lang="en-US" dirty="0"/>
              <a:t>The above page also provides instructions for requesting the appropriate Secure groups.</a:t>
            </a:r>
            <a:br>
              <a:rPr lang="en-US" dirty="0"/>
            </a:br>
            <a:br>
              <a:rPr lang="en-US" dirty="0"/>
            </a:br>
            <a:br>
              <a:rPr lang="en-US" dirty="0"/>
            </a:br>
            <a:br>
              <a:rPr lang="en-US" dirty="0"/>
            </a:br>
            <a:br>
              <a:rPr lang="en-US" dirty="0"/>
            </a:br>
            <a:br>
              <a:rPr lang="en-US" dirty="0"/>
            </a:br>
            <a:r>
              <a:rPr lang="en-US" dirty="0"/>
              <a:t>To access brand approved illustrations, visit: brand.optum.com/content/illustration-library. </a:t>
            </a:r>
            <a:br>
              <a:rPr lang="en-US" dirty="0"/>
            </a:br>
            <a:br>
              <a:rPr lang="en-US" dirty="0"/>
            </a:br>
            <a:r>
              <a:rPr lang="en-US" dirty="0"/>
              <a:t>Once an illustration is downloaded, insert the SVG from within the PowerPoint folder.</a:t>
            </a:r>
          </a:p>
        </p:txBody>
      </p:sp>
      <p:sp>
        <p:nvSpPr>
          <p:cNvPr id="3" name="Date Placeholder 2">
            <a:extLst>
              <a:ext uri="{FF2B5EF4-FFF2-40B4-BE49-F238E27FC236}">
                <a16:creationId xmlns:a16="http://schemas.microsoft.com/office/drawing/2014/main" id="{9696FBF0-1B42-325E-9531-A33DF9031814}"/>
              </a:ext>
            </a:extLst>
          </p:cNvPr>
          <p:cNvSpPr>
            <a:spLocks noGrp="1"/>
          </p:cNvSpPr>
          <p:nvPr>
            <p:ph type="dt" sz="half" idx="16"/>
          </p:nvPr>
        </p:nvSpPr>
        <p:spPr/>
        <p:txBody>
          <a:bodyPr/>
          <a:lstStyle/>
          <a:p>
            <a:fld id="{31D07194-3FCF-4B6D-B722-EDAE00F746E4}" type="datetime1">
              <a:rPr lang="en-US" smtClean="0"/>
              <a:t>9/12/24</a:t>
            </a:fld>
            <a:endParaRPr lang="en-US" dirty="0"/>
          </a:p>
        </p:txBody>
      </p:sp>
      <p:sp>
        <p:nvSpPr>
          <p:cNvPr id="4" name="Footer Placeholder 3">
            <a:extLst>
              <a:ext uri="{FF2B5EF4-FFF2-40B4-BE49-F238E27FC236}">
                <a16:creationId xmlns:a16="http://schemas.microsoft.com/office/drawing/2014/main" id="{E529C78D-F523-2F5F-AF8F-9D18AFD1F748}"/>
              </a:ext>
            </a:extLst>
          </p:cNvPr>
          <p:cNvSpPr>
            <a:spLocks noGrp="1"/>
          </p:cNvSpPr>
          <p:nvPr>
            <p:ph type="ftr" sz="quarter" idx="17"/>
          </p:nvPr>
        </p:nvSpPr>
        <p:spPr/>
        <p:txBody>
          <a:bodyPr/>
          <a:lstStyle/>
          <a:p>
            <a:r>
              <a:rPr lang="en-US"/>
              <a:t>Confidential property of Optum. Do not distribute or reproduce without express permission from Optum.</a:t>
            </a:r>
            <a:endParaRPr lang="en-US" dirty="0"/>
          </a:p>
        </p:txBody>
      </p:sp>
      <p:sp>
        <p:nvSpPr>
          <p:cNvPr id="9" name="Slide Number Placeholder 8">
            <a:extLst>
              <a:ext uri="{FF2B5EF4-FFF2-40B4-BE49-F238E27FC236}">
                <a16:creationId xmlns:a16="http://schemas.microsoft.com/office/drawing/2014/main" id="{2483F371-F5E3-E66E-2FC2-36252A822E65}"/>
              </a:ext>
            </a:extLst>
          </p:cNvPr>
          <p:cNvSpPr>
            <a:spLocks noGrp="1"/>
          </p:cNvSpPr>
          <p:nvPr>
            <p:ph type="sldNum" sz="quarter" idx="18"/>
          </p:nvPr>
        </p:nvSpPr>
        <p:spPr/>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73919218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DDE5A22-EAF8-4C1A-AC51-DA6B599674BD}" type="datetime1">
              <a:rPr lang="en-US" smtClean="0"/>
              <a:t>9/12/24</a:t>
            </a:fld>
            <a:endParaRPr lang="en-US" dirty="0"/>
          </a:p>
        </p:txBody>
      </p:sp>
    </p:spTree>
    <p:extLst>
      <p:ext uri="{BB962C8B-B14F-4D97-AF65-F5344CB8AC3E}">
        <p14:creationId xmlns:p14="http://schemas.microsoft.com/office/powerpoint/2010/main" val="2465869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AA231FC8-4CC9-4D4D-9D42-4100B12BBFD2}" type="datetime1">
              <a:rPr lang="en-US" smtClean="0"/>
              <a:t>9/12/24</a:t>
            </a:fld>
            <a:endParaRPr lang="en-US" dirty="0"/>
          </a:p>
        </p:txBody>
      </p:sp>
    </p:spTree>
    <p:extLst>
      <p:ext uri="{BB962C8B-B14F-4D97-AF65-F5344CB8AC3E}">
        <p14:creationId xmlns:p14="http://schemas.microsoft.com/office/powerpoint/2010/main" val="291250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7"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Standard layouts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91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
        <p:nvSpPr>
          <p:cNvPr id="4" name="Footer Placeholder 3">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99AD85F-304C-4BF5-94FB-50C7E84ED8FF}" type="datetime1">
              <a:rPr lang="en-US" smtClean="0"/>
              <a:t>9/12/24</a:t>
            </a:fld>
            <a:endParaRPr lang="en-US" dirty="0"/>
          </a:p>
        </p:txBody>
      </p:sp>
    </p:spTree>
    <p:extLst>
      <p:ext uri="{BB962C8B-B14F-4D97-AF65-F5344CB8AC3E}">
        <p14:creationId xmlns:p14="http://schemas.microsoft.com/office/powerpoint/2010/main" val="1485012413"/>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793" userDrawn="1">
          <p15:clr>
            <a:srgbClr val="FBAE40"/>
          </p15:clr>
        </p15:guide>
        <p15:guide id="4" orient="horz" pos="3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dirty="0"/>
              <a:t>Slide subtitle; Arial 17.5pt bold, sentence case (1 line)</a:t>
            </a:r>
          </a:p>
        </p:txBody>
      </p:sp>
      <p:sp>
        <p:nvSpPr>
          <p:cNvPr id="4" name="Footer Placeholder 3">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5C49669F-A6B0-45C8-9E96-E3ECF646095E}" type="datetime1">
              <a:rPr lang="en-US" smtClean="0"/>
              <a:t>9/12/24</a:t>
            </a:fld>
            <a:endParaRPr lang="en-US" dirty="0"/>
          </a:p>
        </p:txBody>
      </p:sp>
    </p:spTree>
    <p:extLst>
      <p:ext uri="{BB962C8B-B14F-4D97-AF65-F5344CB8AC3E}">
        <p14:creationId xmlns:p14="http://schemas.microsoft.com/office/powerpoint/2010/main" val="1078718518"/>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603" userDrawn="1">
          <p15:clr>
            <a:srgbClr val="FBAE40"/>
          </p15:clr>
        </p15:guide>
        <p15:guide id="3" orient="horz" pos="1014" userDrawn="1">
          <p15:clr>
            <a:srgbClr val="FBAE40"/>
          </p15:clr>
        </p15:guide>
        <p15:guide id="4" orient="horz" pos="3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dirty="0"/>
              <a:t>Slide title; Arial 22pt bold, sentence case. This layout accommodates a slide title that extends downward to a second line (max. 2 lines).</a:t>
            </a:r>
          </a:p>
        </p:txBody>
      </p:sp>
      <p:sp>
        <p:nvSpPr>
          <p:cNvPr id="7" name="Footer Placeholder 6">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563D2711-4916-4AC1-9EA9-C56F49A70B8A}" type="datetime1">
              <a:rPr lang="en-US" smtClean="0"/>
              <a:t>9/12/24</a:t>
            </a:fld>
            <a:endParaRPr lang="en-US" dirty="0"/>
          </a:p>
        </p:txBody>
      </p:sp>
    </p:spTree>
    <p:extLst>
      <p:ext uri="{BB962C8B-B14F-4D97-AF65-F5344CB8AC3E}">
        <p14:creationId xmlns:p14="http://schemas.microsoft.com/office/powerpoint/2010/main" val="975390374"/>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1016" userDrawn="1">
          <p15:clr>
            <a:srgbClr val="FBAE40"/>
          </p15:clr>
        </p15:guide>
        <p15:guide id="4" orient="horz" pos="3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8F7E04CA-C30D-40A2-B51C-2DAC9C9B2D09}" type="datetime1">
              <a:rPr lang="en-US" smtClean="0"/>
              <a:t>9/12/24</a:t>
            </a:fld>
            <a:endParaRPr lang="en-US" dirty="0"/>
          </a:p>
        </p:txBody>
      </p:sp>
    </p:spTree>
    <p:extLst>
      <p:ext uri="{BB962C8B-B14F-4D97-AF65-F5344CB8AC3E}">
        <p14:creationId xmlns:p14="http://schemas.microsoft.com/office/powerpoint/2010/main" val="1217844453"/>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792" userDrawn="1">
          <p15:clr>
            <a:srgbClr val="FBAE40"/>
          </p15:clr>
        </p15:guide>
        <p15:guide id="3" orient="horz" pos="34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8F242276-4B37-464E-82B5-A2CCFA8D2047}" type="datetime1">
              <a:rPr lang="en-US" smtClean="0"/>
              <a:t>9/12/24</a:t>
            </a:fld>
            <a:endParaRPr lang="en-US" dirty="0"/>
          </a:p>
        </p:txBody>
      </p:sp>
    </p:spTree>
    <p:extLst>
      <p:ext uri="{BB962C8B-B14F-4D97-AF65-F5344CB8AC3E}">
        <p14:creationId xmlns:p14="http://schemas.microsoft.com/office/powerpoint/2010/main" val="3283214495"/>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1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Quotes/</a:t>
            </a:r>
            <a:br>
              <a:rPr lang="en-US" sz="15000" b="1" dirty="0">
                <a:solidFill>
                  <a:schemeClr val="bg1"/>
                </a:solidFill>
              </a:rPr>
            </a:br>
            <a:r>
              <a:rPr lang="en-US" sz="15000" b="1" dirty="0">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48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AC1A5A6-F2E7-4A6D-960D-C8D830EDC445}" type="datetime1">
              <a:rPr lang="en-US" smtClean="0"/>
              <a:t>9/12/24</a:t>
            </a:fld>
            <a:endParaRPr lang="en-US" dirty="0"/>
          </a:p>
        </p:txBody>
      </p:sp>
    </p:spTree>
    <p:extLst>
      <p:ext uri="{BB962C8B-B14F-4D97-AF65-F5344CB8AC3E}">
        <p14:creationId xmlns:p14="http://schemas.microsoft.com/office/powerpoint/2010/main" val="2335421038"/>
      </p:ext>
    </p:extLst>
  </p:cSld>
  <p:clrMapOvr>
    <a:masterClrMapping/>
  </p:clrMapOvr>
  <p:extLst>
    <p:ext uri="{DCECCB84-F9BA-43D5-87BE-67443E8EF086}">
      <p15:sldGuideLst xmlns:p15="http://schemas.microsoft.com/office/powerpoint/2012/main">
        <p15:guide id="1" orient="horz" pos="1160" userDrawn="1">
          <p15:clr>
            <a:srgbClr val="FBAE40"/>
          </p15:clr>
        </p15:guide>
        <p15:guide id="2" pos="1245" userDrawn="1">
          <p15:clr>
            <a:srgbClr val="FBAE40"/>
          </p15:clr>
        </p15:guide>
        <p15:guide id="3" pos="6433" userDrawn="1">
          <p15:clr>
            <a:srgbClr val="FBAE40"/>
          </p15:clr>
        </p15:guide>
        <p15:guide id="4" orient="horz" pos="292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dirty="0"/>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BEDB376A-9CC0-4260-A1FB-E4D7D3B0E9C8}" type="datetime1">
              <a:rPr lang="en-US" smtClean="0"/>
              <a:t>9/12/24</a:t>
            </a:fld>
            <a:endParaRPr lang="en-US" dirty="0"/>
          </a:p>
        </p:txBody>
      </p:sp>
    </p:spTree>
    <p:extLst>
      <p:ext uri="{BB962C8B-B14F-4D97-AF65-F5344CB8AC3E}">
        <p14:creationId xmlns:p14="http://schemas.microsoft.com/office/powerpoint/2010/main" val="3320868232"/>
      </p:ext>
    </p:extLst>
  </p:cSld>
  <p:clrMapOvr>
    <a:masterClrMapping/>
  </p:clrMapOvr>
  <p:extLst>
    <p:ext uri="{DCECCB84-F9BA-43D5-87BE-67443E8EF086}">
      <p15:sldGuideLst xmlns:p15="http://schemas.microsoft.com/office/powerpoint/2012/main">
        <p15:guide id="1" pos="1248" userDrawn="1">
          <p15:clr>
            <a:srgbClr val="FFC000"/>
          </p15:clr>
        </p15:guide>
        <p15:guide id="2" pos="6432" userDrawn="1">
          <p15:clr>
            <a:srgbClr val="FFC000"/>
          </p15:clr>
        </p15:guide>
        <p15:guide id="3" orient="horz" pos="904" userDrawn="1">
          <p15:clr>
            <a:srgbClr val="FFC000"/>
          </p15:clr>
        </p15:guide>
        <p15:guide id="4" orient="horz" pos="2448" userDrawn="1">
          <p15:clr>
            <a:srgbClr val="FFC00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B8DFD118-AC3B-49F2-BA0B-7B9DF70B8F3E}" type="datetime1">
              <a:rPr lang="en-US" smtClean="0"/>
              <a:t>9/12/24</a:t>
            </a:fld>
            <a:endParaRPr lang="en-US" dirty="0"/>
          </a:p>
        </p:txBody>
      </p:sp>
    </p:spTree>
    <p:extLst>
      <p:ext uri="{BB962C8B-B14F-4D97-AF65-F5344CB8AC3E}">
        <p14:creationId xmlns:p14="http://schemas.microsoft.com/office/powerpoint/2010/main" val="320777113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dirty="0"/>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9F7F53CA-DA9B-42DE-BC32-1FB13BF92AF8}" type="datetime1">
              <a:rPr lang="en-US" smtClean="0"/>
              <a:t>9/12/24</a:t>
            </a:fld>
            <a:endParaRPr lang="en-US" dirty="0"/>
          </a:p>
        </p:txBody>
      </p:sp>
    </p:spTree>
    <p:extLst>
      <p:ext uri="{BB962C8B-B14F-4D97-AF65-F5344CB8AC3E}">
        <p14:creationId xmlns:p14="http://schemas.microsoft.com/office/powerpoint/2010/main" val="35246398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dirty="0"/>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087FC9B-1C7F-4ADF-9DC1-8BD3DCF6C9B1}" type="datetime1">
              <a:rPr lang="en-US" smtClean="0"/>
              <a:t>9/12/24</a:t>
            </a:fld>
            <a:endParaRPr lang="en-US" dirty="0"/>
          </a:p>
        </p:txBody>
      </p:sp>
    </p:spTree>
    <p:extLst>
      <p:ext uri="{BB962C8B-B14F-4D97-AF65-F5344CB8AC3E}">
        <p14:creationId xmlns:p14="http://schemas.microsoft.com/office/powerpoint/2010/main" val="421456276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dirty="0"/>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D66124C2-8024-4FE0-A9C8-31A6FDFB86B0}" type="datetime1">
              <a:rPr lang="en-US" smtClean="0"/>
              <a:t>9/12/24</a:t>
            </a:fld>
            <a:endParaRPr lang="en-US" dirty="0"/>
          </a:p>
        </p:txBody>
      </p:sp>
    </p:spTree>
    <p:extLst>
      <p:ext uri="{BB962C8B-B14F-4D97-AF65-F5344CB8AC3E}">
        <p14:creationId xmlns:p14="http://schemas.microsoft.com/office/powerpoint/2010/main" val="28632396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40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dirty="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dirty="0">
                <a:solidFill>
                  <a:schemeClr val="tx1"/>
                </a:solidFill>
                <a:latin typeface="+mn-lt"/>
              </a:rPr>
              <a:t>© 2024 Optum, Inc. All rights reserved. </a:t>
            </a:r>
          </a:p>
        </p:txBody>
      </p:sp>
    </p:spTree>
    <p:extLst>
      <p:ext uri="{BB962C8B-B14F-4D97-AF65-F5344CB8AC3E}">
        <p14:creationId xmlns:p14="http://schemas.microsoft.com/office/powerpoint/2010/main" val="2004102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7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bg>
      <p:bgRef idx="1001">
        <a:schemeClr val="bg1"/>
      </p:bgRef>
    </p:bg>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id="{018ADF08-66C4-7A27-5941-438B95462B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6037330" cy="6858000"/>
          </a:xfrm>
          <a:custGeom>
            <a:avLst/>
            <a:gdLst>
              <a:gd name="connsiteX0" fmla="*/ 0 w 6037330"/>
              <a:gd name="connsiteY0" fmla="*/ 0 h 6858000"/>
              <a:gd name="connsiteX1" fmla="*/ 3835988 w 6037330"/>
              <a:gd name="connsiteY1" fmla="*/ 0 h 6858000"/>
              <a:gd name="connsiteX2" fmla="*/ 4114800 w 6037330"/>
              <a:gd name="connsiteY2" fmla="*/ 0 h 6858000"/>
              <a:gd name="connsiteX3" fmla="*/ 6037330 w 6037330"/>
              <a:gd name="connsiteY3" fmla="*/ 0 h 6858000"/>
              <a:gd name="connsiteX4" fmla="*/ 5982904 w 6037330"/>
              <a:gd name="connsiteY4" fmla="*/ 57086 h 6858000"/>
              <a:gd name="connsiteX5" fmla="*/ 4680119 w 6037330"/>
              <a:gd name="connsiteY5" fmla="*/ 3429000 h 6858000"/>
              <a:gd name="connsiteX6" fmla="*/ 5982904 w 6037330"/>
              <a:gd name="connsiteY6" fmla="*/ 6800914 h 6858000"/>
              <a:gd name="connsiteX7" fmla="*/ 6037330 w 6037330"/>
              <a:gd name="connsiteY7" fmla="*/ 6858000 h 6858000"/>
              <a:gd name="connsiteX8" fmla="*/ 4114800 w 6037330"/>
              <a:gd name="connsiteY8" fmla="*/ 6858000 h 6858000"/>
              <a:gd name="connsiteX9" fmla="*/ 3835988 w 6037330"/>
              <a:gd name="connsiteY9" fmla="*/ 6858000 h 6858000"/>
              <a:gd name="connsiteX10" fmla="*/ 0 w 603733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37330" h="6858000">
                <a:moveTo>
                  <a:pt x="0" y="0"/>
                </a:moveTo>
                <a:lnTo>
                  <a:pt x="3835988" y="0"/>
                </a:lnTo>
                <a:lnTo>
                  <a:pt x="4114800" y="0"/>
                </a:lnTo>
                <a:lnTo>
                  <a:pt x="6037330" y="0"/>
                </a:lnTo>
                <a:lnTo>
                  <a:pt x="5982904" y="57086"/>
                </a:lnTo>
                <a:cubicBezTo>
                  <a:pt x="5173461" y="947670"/>
                  <a:pt x="4680119" y="2130722"/>
                  <a:pt x="4680119" y="3429000"/>
                </a:cubicBezTo>
                <a:cubicBezTo>
                  <a:pt x="4680119" y="4727278"/>
                  <a:pt x="5173461" y="5910330"/>
                  <a:pt x="5982904" y="6800914"/>
                </a:cubicBezTo>
                <a:lnTo>
                  <a:pt x="6037330" y="6858000"/>
                </a:lnTo>
                <a:lnTo>
                  <a:pt x="4114800" y="6858000"/>
                </a:lnTo>
                <a:lnTo>
                  <a:pt x="3835988" y="6858000"/>
                </a:lnTo>
                <a:lnTo>
                  <a:pt x="0" y="6858000"/>
                </a:lnTo>
                <a:close/>
              </a:path>
            </a:pathLst>
          </a:cu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pic>
        <p:nvPicPr>
          <p:cNvPr id="12" name="Optum logo" descr="Optum">
            <a:extLst>
              <a:ext uri="{FF2B5EF4-FFF2-40B4-BE49-F238E27FC236}">
                <a16:creationId xmlns:a16="http://schemas.microsoft.com/office/drawing/2014/main" id="{FA968874-41BB-1E3A-AF0C-1B4952106FCF}"/>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937990" y="3019667"/>
            <a:ext cx="2827394" cy="818667"/>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6594904" y="1649301"/>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6594904" y="3834665"/>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6594904" y="5396367"/>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D5255B-62C8-4970-931D-B77163B385B9}" type="datetime1">
              <a:rPr lang="en-US" smtClean="0"/>
              <a:t>9/12/24</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310992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152">
          <p15:clr>
            <a:srgbClr val="FFC000"/>
          </p15:clr>
        </p15:guide>
        <p15:guide id="2" pos="7120">
          <p15:clr>
            <a:srgbClr val="FFC000"/>
          </p15:clr>
        </p15:guide>
        <p15:guide id="3" orient="horz" pos="2216">
          <p15:clr>
            <a:srgbClr val="FFC000"/>
          </p15:clr>
        </p15:guide>
        <p15:guide id="4" orient="horz" pos="2408">
          <p15:clr>
            <a:srgbClr val="FFC00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dirty="0"/>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F162BC2A-6E37-4CC1-B6FC-7AA5CD4A505C}" type="datetime1">
              <a:rPr lang="en-US" smtClean="0"/>
              <a:t>9/12/24</a:t>
            </a:fld>
            <a:endParaRPr lang="en-US" dirty="0"/>
          </a:p>
        </p:txBody>
      </p:sp>
    </p:spTree>
    <p:extLst>
      <p:ext uri="{BB962C8B-B14F-4D97-AF65-F5344CB8AC3E}">
        <p14:creationId xmlns:p14="http://schemas.microsoft.com/office/powerpoint/2010/main" val="4191430146"/>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dirty="0"/>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905E7EE1-CC23-4392-A75F-0151249E6FE6}" type="datetime1">
              <a:rPr lang="en-US" smtClean="0"/>
              <a:t>9/12/24</a:t>
            </a:fld>
            <a:endParaRPr lang="en-US" dirty="0"/>
          </a:p>
        </p:txBody>
      </p:sp>
    </p:spTree>
    <p:extLst>
      <p:ext uri="{BB962C8B-B14F-4D97-AF65-F5344CB8AC3E}">
        <p14:creationId xmlns:p14="http://schemas.microsoft.com/office/powerpoint/2010/main" val="2711221741"/>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dirty="0"/>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C7E67C32-0E3A-477C-8FCF-E79CE5312C46}" type="datetime1">
              <a:rPr lang="en-US" smtClean="0"/>
              <a:t>9/12/24</a:t>
            </a:fld>
            <a:endParaRPr lang="en-US" dirty="0"/>
          </a:p>
        </p:txBody>
      </p:sp>
    </p:spTree>
    <p:extLst>
      <p:ext uri="{BB962C8B-B14F-4D97-AF65-F5344CB8AC3E}">
        <p14:creationId xmlns:p14="http://schemas.microsoft.com/office/powerpoint/2010/main" val="488667748"/>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dirty="0"/>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0756414A-3F0D-460A-95CF-C7910A70C1D4}" type="datetime1">
              <a:rPr lang="en-US" smtClean="0"/>
              <a:t>9/12/24</a:t>
            </a:fld>
            <a:endParaRPr lang="en-US" dirty="0"/>
          </a:p>
        </p:txBody>
      </p:sp>
    </p:spTree>
    <p:extLst>
      <p:ext uri="{BB962C8B-B14F-4D97-AF65-F5344CB8AC3E}">
        <p14:creationId xmlns:p14="http://schemas.microsoft.com/office/powerpoint/2010/main" val="3119207609"/>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dirty="0"/>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91743E0-E954-4790-A436-446467232A0A}" type="datetime1">
              <a:rPr lang="en-US" smtClean="0"/>
              <a:t>9/12/24</a:t>
            </a:fld>
            <a:endParaRPr lang="en-US" dirty="0"/>
          </a:p>
        </p:txBody>
      </p:sp>
    </p:spTree>
    <p:extLst>
      <p:ext uri="{BB962C8B-B14F-4D97-AF65-F5344CB8AC3E}">
        <p14:creationId xmlns:p14="http://schemas.microsoft.com/office/powerpoint/2010/main" val="103367083"/>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dirty="0"/>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1AE5C768-D019-4ED7-8F7F-FAE1BFA84AC6}" type="datetime1">
              <a:rPr lang="en-US" smtClean="0"/>
              <a:t>9/12/24</a:t>
            </a:fld>
            <a:endParaRPr lang="en-US" dirty="0"/>
          </a:p>
        </p:txBody>
      </p:sp>
    </p:spTree>
    <p:extLst>
      <p:ext uri="{BB962C8B-B14F-4D97-AF65-F5344CB8AC3E}">
        <p14:creationId xmlns:p14="http://schemas.microsoft.com/office/powerpoint/2010/main" val="1500397949"/>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dirty="0"/>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4CE34731-28BB-4E54-A569-1972AD05E047}" type="datetime1">
              <a:rPr lang="en-US" smtClean="0"/>
              <a:t>9/12/24</a:t>
            </a:fld>
            <a:endParaRPr lang="en-US" dirty="0"/>
          </a:p>
        </p:txBody>
      </p:sp>
    </p:spTree>
    <p:extLst>
      <p:ext uri="{BB962C8B-B14F-4D97-AF65-F5344CB8AC3E}">
        <p14:creationId xmlns:p14="http://schemas.microsoft.com/office/powerpoint/2010/main" val="1334358615"/>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ver 03">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9/12/24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3" y="6251215"/>
            <a:ext cx="4709160" cy="161583"/>
          </a:xfrm>
        </p:spPr>
        <p:txBody>
          <a:bodyPr wrap="square" anchor="b">
            <a:spAutoFit/>
          </a:bodyPr>
          <a:lstStyle>
            <a:lvl1pPr marL="0" indent="0">
              <a:spcBef>
                <a:spcPts val="0"/>
              </a:spcBef>
              <a:buFont typeface="Arial" panose="020B0604020202020204" pitchFamily="34" charset="0"/>
              <a:buNone/>
              <a:defRPr sz="1050" b="1">
                <a:solidFill>
                  <a:schemeClr val="accent6"/>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3" y="4635651"/>
            <a:ext cx="4709160" cy="415498"/>
          </a:xfrm>
        </p:spPr>
        <p:txBody>
          <a:bodyPr>
            <a:spAutoFit/>
          </a:bodyPr>
          <a:lstStyle>
            <a:lvl1pPr marL="0" indent="0">
              <a:spcBef>
                <a:spcPts val="0"/>
              </a:spcBef>
              <a:buFont typeface="Arial" panose="020B0604020202020204" pitchFamily="34" charset="0"/>
              <a:buNone/>
              <a:defRPr sz="1350">
                <a:solidFill>
                  <a:schemeClr val="accent6"/>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3" y="3385161"/>
            <a:ext cx="4709160" cy="934871"/>
          </a:xfrm>
        </p:spPr>
        <p:txBody>
          <a:bodyPr anchor="b"/>
          <a:lstStyle>
            <a:lvl1pPr>
              <a:defRPr sz="3375"/>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1" y="833151"/>
            <a:ext cx="1917891" cy="555322"/>
          </a:xfrm>
          <a:prstGeom prst="rect">
            <a:avLst/>
          </a:prstGeom>
        </p:spPr>
      </p:pic>
      <p:pic>
        <p:nvPicPr>
          <p:cNvPr id="13" name="Picture 12">
            <a:extLst>
              <a:ext uri="{FF2B5EF4-FFF2-40B4-BE49-F238E27FC236}">
                <a16:creationId xmlns:a16="http://schemas.microsoft.com/office/drawing/2014/main" id="{C0AD472B-AE9A-8522-CB2A-D4A1B98F4E3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200093619"/>
      </p:ext>
    </p:extLst>
  </p:cSld>
  <p:clrMapOvr>
    <a:masterClrMapping/>
  </p:clrMapOvr>
  <p:extLst>
    <p:ext uri="{DCECCB84-F9BA-43D5-87BE-67443E8EF086}">
      <p15:sldGuideLst xmlns:p15="http://schemas.microsoft.com/office/powerpoint/2012/main">
        <p15:guide id="2" pos="4345">
          <p15:clr>
            <a:srgbClr val="FBAE40"/>
          </p15:clr>
        </p15:guide>
        <p15:guide id="3" orient="horz" pos="2722">
          <p15:clr>
            <a:srgbClr val="FBAE40"/>
          </p15:clr>
        </p15:guide>
        <p15:guide id="4" orient="horz" pos="291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02">
    <p:bg>
      <p:bgRef idx="1001">
        <a:schemeClr val="bg1"/>
      </p:bgRef>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2375092" y="2317660"/>
            <a:ext cx="7315200" cy="1246495"/>
          </a:xfrm>
        </p:spPr>
        <p:txBody>
          <a:bodyPr anchor="b"/>
          <a:lstStyle>
            <a:lvl1pPr>
              <a:defRPr sz="4500"/>
            </a:lvl1pPr>
          </a:lstStyle>
          <a:p>
            <a:r>
              <a:rPr lang="en-US" dirty="0"/>
              <a:t>Insightful presentation title (max. 2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2375092" y="3898459"/>
            <a:ext cx="7315200" cy="553998"/>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 max. 2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2375091" y="4992329"/>
            <a:ext cx="73152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4" name="Freeform: Shape 13">
            <a:extLst>
              <a:ext uri="{FF2B5EF4-FFF2-40B4-BE49-F238E27FC236}">
                <a16:creationId xmlns:a16="http://schemas.microsoft.com/office/drawing/2014/main" id="{F33E8723-94DB-5556-1A86-67D45CBF982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3907075"/>
            <a:ext cx="12188952" cy="2950926"/>
          </a:xfrm>
          <a:custGeom>
            <a:avLst/>
            <a:gdLst>
              <a:gd name="connsiteX0" fmla="*/ 12188952 w 12188952"/>
              <a:gd name="connsiteY0" fmla="*/ 0 h 2950926"/>
              <a:gd name="connsiteX1" fmla="*/ 12188952 w 12188952"/>
              <a:gd name="connsiteY1" fmla="*/ 2950926 h 2950926"/>
              <a:gd name="connsiteX2" fmla="*/ 0 w 12188952"/>
              <a:gd name="connsiteY2" fmla="*/ 2950926 h 2950926"/>
              <a:gd name="connsiteX3" fmla="*/ 0 w 12188952"/>
              <a:gd name="connsiteY3" fmla="*/ 1951527 h 2950926"/>
              <a:gd name="connsiteX4" fmla="*/ 170764 w 12188952"/>
              <a:gd name="connsiteY4" fmla="*/ 2006967 h 2950926"/>
              <a:gd name="connsiteX5" fmla="*/ 4194949 w 12188952"/>
              <a:gd name="connsiteY5" fmla="*/ 2615366 h 2950926"/>
              <a:gd name="connsiteX6" fmla="*/ 11761160 w 12188952"/>
              <a:gd name="connsiteY6" fmla="*/ 304209 h 295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2950926">
                <a:moveTo>
                  <a:pt x="12188952" y="0"/>
                </a:moveTo>
                <a:lnTo>
                  <a:pt x="12188952" y="2950926"/>
                </a:lnTo>
                <a:lnTo>
                  <a:pt x="0" y="2950926"/>
                </a:lnTo>
                <a:lnTo>
                  <a:pt x="0" y="1951527"/>
                </a:lnTo>
                <a:lnTo>
                  <a:pt x="170764" y="2006967"/>
                </a:lnTo>
                <a:cubicBezTo>
                  <a:pt x="1442002" y="2402363"/>
                  <a:pt x="2793601" y="2615366"/>
                  <a:pt x="4194949" y="2615366"/>
                </a:cubicBezTo>
                <a:cubicBezTo>
                  <a:pt x="6997644" y="2615366"/>
                  <a:pt x="9601341" y="1763354"/>
                  <a:pt x="11761160" y="304209"/>
                </a:cubicBezTo>
                <a:close/>
              </a:path>
            </a:pathLst>
          </a:cu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7F9D45FD-5E41-4099-8C3D-34BB181680CA}" type="datetime1">
              <a:rPr lang="en-US" smtClean="0"/>
              <a:t>9/12/24</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515569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1496">
          <p15:clr>
            <a:srgbClr val="FBAE40"/>
          </p15:clr>
        </p15:guide>
        <p15:guide id="3" orient="horz" pos="2246">
          <p15:clr>
            <a:srgbClr val="FBAE40"/>
          </p15:clr>
        </p15:guide>
        <p15:guide id="4" orient="horz" pos="2447">
          <p15:clr>
            <a:srgbClr val="FBAE40"/>
          </p15:clr>
        </p15:guide>
        <p15:guide id="5" pos="61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chemeClr val="bg2"/>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noFill/>
        </p:spPr>
        <p:txBody>
          <a:bodyPr lIns="914400" rIns="914400">
            <a:norm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 </a:t>
            </a:r>
            <a:br>
              <a:rPr lang="en-US" dirty="0"/>
            </a:br>
            <a:br>
              <a:rPr lang="en-US" dirty="0"/>
            </a:br>
            <a:r>
              <a:rPr lang="en-US" dirty="0"/>
              <a:t>To access brand approved photography, visit: brand.optum.com/content/photography-library.</a:t>
            </a:r>
            <a:br>
              <a:rPr lang="en-US" dirty="0"/>
            </a:br>
            <a:br>
              <a:rPr lang="en-US" dirty="0"/>
            </a:br>
            <a:r>
              <a:rPr lang="en-US" dirty="0"/>
              <a:t>The above page also provides instructions for requesting the appropriate Secure groups.</a:t>
            </a:r>
            <a:br>
              <a:rPr lang="en-US" dirty="0"/>
            </a:br>
            <a:br>
              <a:rPr lang="en-US" dirty="0"/>
            </a:br>
            <a:br>
              <a:rPr lang="en-US" dirty="0"/>
            </a:br>
            <a:br>
              <a:rPr lang="en-US" dirty="0"/>
            </a:br>
            <a:br>
              <a:rPr lang="en-US" dirty="0"/>
            </a:br>
            <a:br>
              <a:rPr lang="en-US" dirty="0"/>
            </a:br>
            <a:r>
              <a:rPr lang="en-US" dirty="0"/>
              <a:t>To access brand approved illustrations, visit: brand.optum.com/content/illustration-library. </a:t>
            </a:r>
            <a:br>
              <a:rPr lang="en-US" dirty="0"/>
            </a:br>
            <a:br>
              <a:rPr lang="en-US" dirty="0"/>
            </a:br>
            <a:r>
              <a:rPr lang="en-US" dirty="0"/>
              <a:t>Once an illustration is downloaded, insert the SVG from within the PowerPoint folder.</a:t>
            </a:r>
          </a:p>
        </p:txBody>
      </p:sp>
      <p:sp>
        <p:nvSpPr>
          <p:cNvPr id="10" name="Date Placeholder 9">
            <a:extLst>
              <a:ext uri="{FF2B5EF4-FFF2-40B4-BE49-F238E27FC236}">
                <a16:creationId xmlns:a16="http://schemas.microsoft.com/office/drawing/2014/main" id="{D64D994A-1F86-650F-91D1-D9CF4A6D5AF1}"/>
              </a:ext>
            </a:extLst>
          </p:cNvPr>
          <p:cNvSpPr>
            <a:spLocks noGrp="1"/>
          </p:cNvSpPr>
          <p:nvPr>
            <p:ph type="dt" sz="half" idx="16"/>
          </p:nvPr>
        </p:nvSpPr>
        <p:spPr/>
        <p:txBody>
          <a:bodyPr/>
          <a:lstStyle/>
          <a:p>
            <a:fld id="{2BDFFDD4-3B43-4355-8C7D-FBA6FB7C7EF0}" type="datetime1">
              <a:rPr lang="en-US" smtClean="0"/>
              <a:t>9/12/24</a:t>
            </a:fld>
            <a:endParaRPr lang="en-US" dirty="0"/>
          </a:p>
        </p:txBody>
      </p:sp>
      <p:sp>
        <p:nvSpPr>
          <p:cNvPr id="12" name="Footer Placeholder 11">
            <a:extLst>
              <a:ext uri="{FF2B5EF4-FFF2-40B4-BE49-F238E27FC236}">
                <a16:creationId xmlns:a16="http://schemas.microsoft.com/office/drawing/2014/main" id="{97300FDB-6AA7-7D29-6E6C-DAB8AF3C6B3B}"/>
              </a:ext>
            </a:extLst>
          </p:cNvPr>
          <p:cNvSpPr>
            <a:spLocks noGrp="1"/>
          </p:cNvSpPr>
          <p:nvPr>
            <p:ph type="ftr" sz="quarter" idx="17"/>
          </p:nvPr>
        </p:nvSpPr>
        <p:spPr/>
        <p:txBody>
          <a:bodyPr/>
          <a:lstStyle/>
          <a:p>
            <a:r>
              <a:rPr lang="en-US"/>
              <a:t>Confidential property of Optum. Do not distribute or reproduce without express permission from Optum.</a:t>
            </a:r>
            <a:endParaRPr lang="en-US" dirty="0"/>
          </a:p>
        </p:txBody>
      </p:sp>
      <p:sp>
        <p:nvSpPr>
          <p:cNvPr id="13" name="Slide Number Placeholder 12">
            <a:extLst>
              <a:ext uri="{FF2B5EF4-FFF2-40B4-BE49-F238E27FC236}">
                <a16:creationId xmlns:a16="http://schemas.microsoft.com/office/drawing/2014/main" id="{7FADA5F4-B71C-E968-5670-1EEE3C6C9F24}"/>
              </a:ext>
            </a:extLst>
          </p:cNvPr>
          <p:cNvSpPr>
            <a:spLocks noGrp="1"/>
          </p:cNvSpPr>
          <p:nvPr>
            <p:ph type="sldNum" sz="quarter" idx="18"/>
          </p:nvPr>
        </p:nvSpPr>
        <p:spPr/>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391148985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chemeClr val="bg2"/>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5" name="Picture Placeholder 4">
            <a:extLst>
              <a:ext uri="{FF2B5EF4-FFF2-40B4-BE49-F238E27FC236}">
                <a16:creationId xmlns:a16="http://schemas.microsoft.com/office/drawing/2014/main" id="{6602CFF5-9BBC-863E-C089-A676996FA394}"/>
              </a:ext>
              <a:ext uri="{C183D7F6-B498-43B3-948B-1728B52AA6E4}">
                <adec:decorative xmlns:adec="http://schemas.microsoft.com/office/drawing/2017/decorative" val="1"/>
              </a:ext>
            </a:extLst>
          </p:cNvPr>
          <p:cNvSpPr>
            <a:spLocks noGrp="1"/>
          </p:cNvSpPr>
          <p:nvPr>
            <p:ph type="pic" sz="quarter" idx="15" hasCustomPrompt="1"/>
          </p:nvPr>
        </p:nvSpPr>
        <p:spPr bwMode="gray">
          <a:xfrm>
            <a:off x="6032150" y="0"/>
            <a:ext cx="6159851" cy="6858000"/>
          </a:xfrm>
          <a:custGeom>
            <a:avLst/>
            <a:gdLst>
              <a:gd name="connsiteX0" fmla="*/ 1344464 w 6159851"/>
              <a:gd name="connsiteY0" fmla="*/ 0 h 6858000"/>
              <a:gd name="connsiteX1" fmla="*/ 6159851 w 6159851"/>
              <a:gd name="connsiteY1" fmla="*/ 0 h 6858000"/>
              <a:gd name="connsiteX2" fmla="*/ 6159851 w 6159851"/>
              <a:gd name="connsiteY2" fmla="*/ 6858000 h 6858000"/>
              <a:gd name="connsiteX3" fmla="*/ 1344464 w 6159851"/>
              <a:gd name="connsiteY3" fmla="*/ 6858000 h 6858000"/>
              <a:gd name="connsiteX4" fmla="*/ 1311470 w 6159851"/>
              <a:gd name="connsiteY4" fmla="*/ 6823394 h 6858000"/>
              <a:gd name="connsiteX5" fmla="*/ 0 w 6159851"/>
              <a:gd name="connsiteY5" fmla="*/ 3429000 h 6858000"/>
              <a:gd name="connsiteX6" fmla="*/ 1311470 w 6159851"/>
              <a:gd name="connsiteY6" fmla="*/ 34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851" h="6858000">
                <a:moveTo>
                  <a:pt x="1344464" y="0"/>
                </a:moveTo>
                <a:lnTo>
                  <a:pt x="6159851" y="0"/>
                </a:lnTo>
                <a:lnTo>
                  <a:pt x="6159851" y="6858000"/>
                </a:lnTo>
                <a:lnTo>
                  <a:pt x="1344464" y="6858000"/>
                </a:lnTo>
                <a:lnTo>
                  <a:pt x="1311470" y="6823394"/>
                </a:lnTo>
                <a:cubicBezTo>
                  <a:pt x="496631" y="5926872"/>
                  <a:pt x="0" y="4735933"/>
                  <a:pt x="0" y="3429000"/>
                </a:cubicBezTo>
                <a:cubicBezTo>
                  <a:pt x="0" y="2122067"/>
                  <a:pt x="496631" y="931128"/>
                  <a:pt x="1311470" y="34607"/>
                </a:cubicBezTo>
                <a:close/>
              </a:path>
            </a:pathLst>
          </a:custGeom>
          <a:noFill/>
        </p:spPr>
        <p:txBody>
          <a:bodyPr wrap="square" lIns="914400" rIns="914400">
            <a:no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 </a:t>
            </a:r>
            <a:br>
              <a:rPr lang="en-US" dirty="0"/>
            </a:br>
            <a:br>
              <a:rPr lang="en-US" dirty="0"/>
            </a:br>
            <a:r>
              <a:rPr lang="en-US" dirty="0"/>
              <a:t>To access brand approved photography, visit: brand.optum.com/content/photography-library.</a:t>
            </a:r>
            <a:br>
              <a:rPr lang="en-US" dirty="0"/>
            </a:br>
            <a:br>
              <a:rPr lang="en-US" dirty="0"/>
            </a:br>
            <a:r>
              <a:rPr lang="en-US" dirty="0"/>
              <a:t>The above page also provides instructions for requesting the appropriate Secure groups.</a:t>
            </a:r>
            <a:br>
              <a:rPr lang="en-US" dirty="0"/>
            </a:br>
            <a:br>
              <a:rPr lang="en-US" dirty="0"/>
            </a:br>
            <a:br>
              <a:rPr lang="en-US" dirty="0"/>
            </a:br>
            <a:br>
              <a:rPr lang="en-US" dirty="0"/>
            </a:br>
            <a:br>
              <a:rPr lang="en-US" dirty="0"/>
            </a:br>
            <a:br>
              <a:rPr lang="en-US" dirty="0"/>
            </a:br>
            <a:r>
              <a:rPr lang="en-US" dirty="0"/>
              <a:t>To access brand approved illustrations, visit: brand.optum.com/content/illustration-library. </a:t>
            </a:r>
            <a:br>
              <a:rPr lang="en-US" dirty="0"/>
            </a:br>
            <a:br>
              <a:rPr lang="en-US" dirty="0"/>
            </a:br>
            <a:r>
              <a:rPr lang="en-US" dirty="0"/>
              <a:t>Once an illustration is downloaded, insert the SVG from within the PowerPoint folder.</a:t>
            </a:r>
          </a:p>
        </p:txBody>
      </p:sp>
      <p:sp>
        <p:nvSpPr>
          <p:cNvPr id="3" name="Date Placeholder 2">
            <a:extLst>
              <a:ext uri="{FF2B5EF4-FFF2-40B4-BE49-F238E27FC236}">
                <a16:creationId xmlns:a16="http://schemas.microsoft.com/office/drawing/2014/main" id="{14B58E5A-BF8F-9CC6-1870-BB7839F7C399}"/>
              </a:ext>
            </a:extLst>
          </p:cNvPr>
          <p:cNvSpPr>
            <a:spLocks noGrp="1"/>
          </p:cNvSpPr>
          <p:nvPr>
            <p:ph type="dt" sz="half" idx="16"/>
          </p:nvPr>
        </p:nvSpPr>
        <p:spPr/>
        <p:txBody>
          <a:bodyPr/>
          <a:lstStyle/>
          <a:p>
            <a:fld id="{6B8B65AB-8101-4603-8392-5337355D955B}" type="datetime1">
              <a:rPr lang="en-US" smtClean="0"/>
              <a:t>9/12/24</a:t>
            </a:fld>
            <a:endParaRPr lang="en-US" dirty="0"/>
          </a:p>
        </p:txBody>
      </p:sp>
      <p:sp>
        <p:nvSpPr>
          <p:cNvPr id="4" name="Footer Placeholder 3">
            <a:extLst>
              <a:ext uri="{FF2B5EF4-FFF2-40B4-BE49-F238E27FC236}">
                <a16:creationId xmlns:a16="http://schemas.microsoft.com/office/drawing/2014/main" id="{5CCAC17E-165F-4D50-26D1-8EE65CB27552}"/>
              </a:ext>
            </a:extLst>
          </p:cNvPr>
          <p:cNvSpPr>
            <a:spLocks noGrp="1"/>
          </p:cNvSpPr>
          <p:nvPr>
            <p:ph type="ftr" sz="quarter" idx="17"/>
          </p:nvPr>
        </p:nvSpPr>
        <p:spPr/>
        <p:txBody>
          <a:bodyPr/>
          <a:lstStyle/>
          <a:p>
            <a:r>
              <a:rPr lang="en-US"/>
              <a:t>Confidential property of Optum. Do not distribute or reproduce without express permission from Optum.</a:t>
            </a:r>
            <a:endParaRPr lang="en-US" dirty="0"/>
          </a:p>
        </p:txBody>
      </p:sp>
      <p:sp>
        <p:nvSpPr>
          <p:cNvPr id="9" name="Slide Number Placeholder 8">
            <a:extLst>
              <a:ext uri="{FF2B5EF4-FFF2-40B4-BE49-F238E27FC236}">
                <a16:creationId xmlns:a16="http://schemas.microsoft.com/office/drawing/2014/main" id="{E64404C2-5DC8-B39C-1165-3141C2711ECC}"/>
              </a:ext>
            </a:extLst>
          </p:cNvPr>
          <p:cNvSpPr>
            <a:spLocks noGrp="1"/>
          </p:cNvSpPr>
          <p:nvPr>
            <p:ph type="sldNum" sz="quarter" idx="18"/>
          </p:nvPr>
        </p:nvSpPr>
        <p:spPr/>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415849689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05">
    <p:bg>
      <p:bgRef idx="1001">
        <a:schemeClr val="bg1"/>
      </p:bgRef>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noFill/>
        </p:spPr>
        <p:txBody>
          <a:bodyPr lIns="914400" rIns="914400">
            <a:norm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 </a:t>
            </a:r>
            <a:br>
              <a:rPr lang="en-US" dirty="0"/>
            </a:br>
            <a:br>
              <a:rPr lang="en-US" dirty="0"/>
            </a:br>
            <a:r>
              <a:rPr lang="en-US" dirty="0"/>
              <a:t>To access brand approved photography, visit: brand.optum.com/content/photography-library.</a:t>
            </a:r>
            <a:br>
              <a:rPr lang="en-US" dirty="0"/>
            </a:br>
            <a:br>
              <a:rPr lang="en-US" dirty="0"/>
            </a:br>
            <a:r>
              <a:rPr lang="en-US" dirty="0"/>
              <a:t>The above page also provides instructions for requesting the appropriate Secure groups.</a:t>
            </a:r>
            <a:br>
              <a:rPr lang="en-US" dirty="0"/>
            </a:br>
            <a:br>
              <a:rPr lang="en-US" dirty="0"/>
            </a:br>
            <a:br>
              <a:rPr lang="en-US" dirty="0"/>
            </a:br>
            <a:br>
              <a:rPr lang="en-US" dirty="0"/>
            </a:br>
            <a:br>
              <a:rPr lang="en-US" dirty="0"/>
            </a:br>
            <a:br>
              <a:rPr lang="en-US" dirty="0"/>
            </a:br>
            <a:r>
              <a:rPr lang="en-US" dirty="0"/>
              <a:t>To access brand approved illustrations, visit: brand.optum.com/content/illustration-library. </a:t>
            </a:r>
            <a:br>
              <a:rPr lang="en-US" dirty="0"/>
            </a:br>
            <a:br>
              <a:rPr lang="en-US" dirty="0"/>
            </a:br>
            <a:r>
              <a:rPr lang="en-US" dirty="0"/>
              <a:t>Once an illustration is downloaded, insert the SVG from within the PowerPoint folder.</a:t>
            </a:r>
          </a:p>
        </p:txBody>
      </p:sp>
      <p:sp>
        <p:nvSpPr>
          <p:cNvPr id="13" name="Date Placeholder 12">
            <a:extLst>
              <a:ext uri="{FF2B5EF4-FFF2-40B4-BE49-F238E27FC236}">
                <a16:creationId xmlns:a16="http://schemas.microsoft.com/office/drawing/2014/main" id="{B3E840D2-D053-6E6F-0B27-C096734737F9}"/>
              </a:ext>
            </a:extLst>
          </p:cNvPr>
          <p:cNvSpPr>
            <a:spLocks noGrp="1"/>
          </p:cNvSpPr>
          <p:nvPr>
            <p:ph type="dt" sz="half" idx="16"/>
          </p:nvPr>
        </p:nvSpPr>
        <p:spPr/>
        <p:txBody>
          <a:bodyPr/>
          <a:lstStyle/>
          <a:p>
            <a:fld id="{79F95C81-D4B2-49D0-968C-E1F3D64A3D27}" type="datetime1">
              <a:rPr lang="en-US" smtClean="0"/>
              <a:t>9/12/24</a:t>
            </a:fld>
            <a:endParaRPr lang="en-US" dirty="0"/>
          </a:p>
        </p:txBody>
      </p:sp>
      <p:sp>
        <p:nvSpPr>
          <p:cNvPr id="14" name="Footer Placeholder 13">
            <a:extLst>
              <a:ext uri="{FF2B5EF4-FFF2-40B4-BE49-F238E27FC236}">
                <a16:creationId xmlns:a16="http://schemas.microsoft.com/office/drawing/2014/main" id="{8EE78183-D8BF-5FE0-7735-D8FFB8197C80}"/>
              </a:ext>
            </a:extLst>
          </p:cNvPr>
          <p:cNvSpPr>
            <a:spLocks noGrp="1"/>
          </p:cNvSpPr>
          <p:nvPr>
            <p:ph type="ftr" sz="quarter" idx="17"/>
          </p:nvPr>
        </p:nvSpPr>
        <p:spPr/>
        <p:txBody>
          <a:bodyPr/>
          <a:lstStyle/>
          <a:p>
            <a:r>
              <a:rPr lang="en-US"/>
              <a:t>Confidential property of Optum. Do not distribute or reproduce without express permission from Optum.</a:t>
            </a:r>
            <a:endParaRPr lang="en-US" dirty="0"/>
          </a:p>
        </p:txBody>
      </p:sp>
      <p:sp>
        <p:nvSpPr>
          <p:cNvPr id="15" name="Slide Number Placeholder 14">
            <a:extLst>
              <a:ext uri="{FF2B5EF4-FFF2-40B4-BE49-F238E27FC236}">
                <a16:creationId xmlns:a16="http://schemas.microsoft.com/office/drawing/2014/main" id="{2507B2F4-B4AF-C862-4E69-D674DC621594}"/>
              </a:ext>
            </a:extLst>
          </p:cNvPr>
          <p:cNvSpPr>
            <a:spLocks noGrp="1"/>
          </p:cNvSpPr>
          <p:nvPr>
            <p:ph type="sldNum" sz="quarter" idx="18"/>
          </p:nvPr>
        </p:nvSpPr>
        <p:spPr/>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6109135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3" name="Picture Placeholder 12">
            <a:extLst>
              <a:ext uri="{FF2B5EF4-FFF2-40B4-BE49-F238E27FC236}">
                <a16:creationId xmlns:a16="http://schemas.microsoft.com/office/drawing/2014/main" id="{D42CBABA-1415-19BE-D237-380FC8DEF6DE}"/>
              </a:ext>
              <a:ext uri="{C183D7F6-B498-43B3-948B-1728B52AA6E4}">
                <adec:decorative xmlns:adec="http://schemas.microsoft.com/office/drawing/2017/decorative" val="1"/>
              </a:ext>
            </a:extLst>
          </p:cNvPr>
          <p:cNvSpPr>
            <a:spLocks noGrp="1"/>
          </p:cNvSpPr>
          <p:nvPr>
            <p:ph type="pic" sz="quarter" idx="15" hasCustomPrompt="1"/>
          </p:nvPr>
        </p:nvSpPr>
        <p:spPr bwMode="gray">
          <a:xfrm>
            <a:off x="6032150" y="0"/>
            <a:ext cx="6159851" cy="6858000"/>
          </a:xfrm>
          <a:custGeom>
            <a:avLst/>
            <a:gdLst>
              <a:gd name="connsiteX0" fmla="*/ 1344464 w 6159851"/>
              <a:gd name="connsiteY0" fmla="*/ 0 h 6858000"/>
              <a:gd name="connsiteX1" fmla="*/ 6159851 w 6159851"/>
              <a:gd name="connsiteY1" fmla="*/ 0 h 6858000"/>
              <a:gd name="connsiteX2" fmla="*/ 6159851 w 6159851"/>
              <a:gd name="connsiteY2" fmla="*/ 6858000 h 6858000"/>
              <a:gd name="connsiteX3" fmla="*/ 1344464 w 6159851"/>
              <a:gd name="connsiteY3" fmla="*/ 6858000 h 6858000"/>
              <a:gd name="connsiteX4" fmla="*/ 1311470 w 6159851"/>
              <a:gd name="connsiteY4" fmla="*/ 6823394 h 6858000"/>
              <a:gd name="connsiteX5" fmla="*/ 0 w 6159851"/>
              <a:gd name="connsiteY5" fmla="*/ 3429000 h 6858000"/>
              <a:gd name="connsiteX6" fmla="*/ 1311470 w 6159851"/>
              <a:gd name="connsiteY6" fmla="*/ 34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851" h="6858000">
                <a:moveTo>
                  <a:pt x="1344464" y="0"/>
                </a:moveTo>
                <a:lnTo>
                  <a:pt x="6159851" y="0"/>
                </a:lnTo>
                <a:lnTo>
                  <a:pt x="6159851" y="6858000"/>
                </a:lnTo>
                <a:lnTo>
                  <a:pt x="1344464" y="6858000"/>
                </a:lnTo>
                <a:lnTo>
                  <a:pt x="1311470" y="6823394"/>
                </a:lnTo>
                <a:cubicBezTo>
                  <a:pt x="496631" y="5926872"/>
                  <a:pt x="0" y="4735933"/>
                  <a:pt x="0" y="3429000"/>
                </a:cubicBezTo>
                <a:cubicBezTo>
                  <a:pt x="0" y="2122067"/>
                  <a:pt x="496631" y="931128"/>
                  <a:pt x="1311470" y="34607"/>
                </a:cubicBezTo>
                <a:close/>
              </a:path>
            </a:pathLst>
          </a:custGeom>
          <a:noFill/>
        </p:spPr>
        <p:txBody>
          <a:bodyPr wrap="square" lIns="914400" rIns="914400">
            <a:no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 </a:t>
            </a:r>
            <a:br>
              <a:rPr lang="en-US" dirty="0"/>
            </a:br>
            <a:br>
              <a:rPr lang="en-US" dirty="0"/>
            </a:br>
            <a:r>
              <a:rPr lang="en-US" dirty="0"/>
              <a:t>To access brand approved photography, visit: brand.optum.com/content/photography-library.</a:t>
            </a:r>
            <a:br>
              <a:rPr lang="en-US" dirty="0"/>
            </a:br>
            <a:br>
              <a:rPr lang="en-US" dirty="0"/>
            </a:br>
            <a:r>
              <a:rPr lang="en-US" dirty="0"/>
              <a:t>The above page also provides instructions for requesting the appropriate Secure groups.</a:t>
            </a:r>
            <a:br>
              <a:rPr lang="en-US" dirty="0"/>
            </a:br>
            <a:br>
              <a:rPr lang="en-US" dirty="0"/>
            </a:br>
            <a:br>
              <a:rPr lang="en-US" dirty="0"/>
            </a:br>
            <a:br>
              <a:rPr lang="en-US" dirty="0"/>
            </a:br>
            <a:br>
              <a:rPr lang="en-US" dirty="0"/>
            </a:br>
            <a:br>
              <a:rPr lang="en-US" dirty="0"/>
            </a:br>
            <a:r>
              <a:rPr lang="en-US" dirty="0"/>
              <a:t>To access brand approved illustrations, visit: brand.optum.com/content/illustration-library. </a:t>
            </a:r>
            <a:br>
              <a:rPr lang="en-US" dirty="0"/>
            </a:br>
            <a:br>
              <a:rPr lang="en-US" dirty="0"/>
            </a:br>
            <a:r>
              <a:rPr lang="en-US" dirty="0"/>
              <a:t>Once an illustration is downloaded, insert the SVG from within the PowerPoint folder.</a:t>
            </a:r>
          </a:p>
        </p:txBody>
      </p:sp>
      <p:sp>
        <p:nvSpPr>
          <p:cNvPr id="3" name="Date Placeholder 2">
            <a:extLst>
              <a:ext uri="{FF2B5EF4-FFF2-40B4-BE49-F238E27FC236}">
                <a16:creationId xmlns:a16="http://schemas.microsoft.com/office/drawing/2014/main" id="{DCF03D0B-5402-EF45-D126-86ACF7A1BEBD}"/>
              </a:ext>
            </a:extLst>
          </p:cNvPr>
          <p:cNvSpPr>
            <a:spLocks noGrp="1"/>
          </p:cNvSpPr>
          <p:nvPr>
            <p:ph type="dt" sz="half" idx="16"/>
          </p:nvPr>
        </p:nvSpPr>
        <p:spPr/>
        <p:txBody>
          <a:bodyPr/>
          <a:lstStyle/>
          <a:p>
            <a:fld id="{555A700A-DE3D-4C25-9F30-4012DF69D24E}" type="datetime1">
              <a:rPr lang="en-US" smtClean="0"/>
              <a:t>9/12/24</a:t>
            </a:fld>
            <a:endParaRPr lang="en-US" dirty="0"/>
          </a:p>
        </p:txBody>
      </p:sp>
      <p:sp>
        <p:nvSpPr>
          <p:cNvPr id="4" name="Footer Placeholder 3">
            <a:extLst>
              <a:ext uri="{FF2B5EF4-FFF2-40B4-BE49-F238E27FC236}">
                <a16:creationId xmlns:a16="http://schemas.microsoft.com/office/drawing/2014/main" id="{1FF9B01D-9565-F36F-8010-39CED224AA25}"/>
              </a:ext>
            </a:extLst>
          </p:cNvPr>
          <p:cNvSpPr>
            <a:spLocks noGrp="1"/>
          </p:cNvSpPr>
          <p:nvPr>
            <p:ph type="ftr" sz="quarter" idx="17"/>
          </p:nvPr>
        </p:nvSpPr>
        <p:spPr/>
        <p:txBody>
          <a:bodyPr/>
          <a:lstStyle/>
          <a:p>
            <a:r>
              <a:rPr lang="en-US"/>
              <a:t>Confidential property of Optum. Do not distribute or reproduce without express permission from Optum.</a:t>
            </a:r>
            <a:endParaRPr lang="en-US" dirty="0"/>
          </a:p>
        </p:txBody>
      </p:sp>
      <p:sp>
        <p:nvSpPr>
          <p:cNvPr id="5" name="Slide Number Placeholder 4">
            <a:extLst>
              <a:ext uri="{FF2B5EF4-FFF2-40B4-BE49-F238E27FC236}">
                <a16:creationId xmlns:a16="http://schemas.microsoft.com/office/drawing/2014/main" id="{FE5BA348-E888-6410-6785-0BF3F28CBCE0}"/>
              </a:ext>
            </a:extLst>
          </p:cNvPr>
          <p:cNvSpPr>
            <a:spLocks noGrp="1"/>
          </p:cNvSpPr>
          <p:nvPr>
            <p:ph type="sldNum" sz="quarter" idx="18"/>
          </p:nvPr>
        </p:nvSpPr>
        <p:spPr/>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17052570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07">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noFill/>
        </p:spPr>
        <p:txBody>
          <a:bodyPr lIns="914400" rIns="914400">
            <a:norm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 </a:t>
            </a:r>
            <a:br>
              <a:rPr lang="en-US" dirty="0"/>
            </a:br>
            <a:br>
              <a:rPr lang="en-US" dirty="0"/>
            </a:br>
            <a:r>
              <a:rPr lang="en-US" dirty="0"/>
              <a:t>To access brand approved photography, visit: brand.optum.com/content/photography-library.</a:t>
            </a:r>
            <a:br>
              <a:rPr lang="en-US" dirty="0"/>
            </a:br>
            <a:br>
              <a:rPr lang="en-US" dirty="0"/>
            </a:br>
            <a:r>
              <a:rPr lang="en-US" dirty="0"/>
              <a:t>The above page also provides instructions for requesting the appropriate Secure groups.</a:t>
            </a:r>
            <a:br>
              <a:rPr lang="en-US" dirty="0"/>
            </a:br>
            <a:br>
              <a:rPr lang="en-US" dirty="0"/>
            </a:br>
            <a:br>
              <a:rPr lang="en-US" dirty="0"/>
            </a:br>
            <a:br>
              <a:rPr lang="en-US" dirty="0"/>
            </a:br>
            <a:br>
              <a:rPr lang="en-US" dirty="0"/>
            </a:br>
            <a:br>
              <a:rPr lang="en-US" dirty="0"/>
            </a:br>
            <a:r>
              <a:rPr lang="en-US" dirty="0"/>
              <a:t>To access brand approved illustrations, visit: brand.optum.com/content/illustration-library. </a:t>
            </a:r>
            <a:br>
              <a:rPr lang="en-US" dirty="0"/>
            </a:br>
            <a:br>
              <a:rPr lang="en-US" dirty="0"/>
            </a:br>
            <a:r>
              <a:rPr lang="en-US" dirty="0"/>
              <a:t>Once an illustration is downloaded, insert the SVG from within the PowerPoint folder.</a:t>
            </a:r>
          </a:p>
        </p:txBody>
      </p:sp>
      <p:sp>
        <p:nvSpPr>
          <p:cNvPr id="9" name="Date Placeholder 8">
            <a:extLst>
              <a:ext uri="{FF2B5EF4-FFF2-40B4-BE49-F238E27FC236}">
                <a16:creationId xmlns:a16="http://schemas.microsoft.com/office/drawing/2014/main" id="{52474C07-8F5D-CC3D-9724-9A29EA763F79}"/>
              </a:ext>
            </a:extLst>
          </p:cNvPr>
          <p:cNvSpPr>
            <a:spLocks noGrp="1"/>
          </p:cNvSpPr>
          <p:nvPr>
            <p:ph type="dt" sz="half" idx="16"/>
          </p:nvPr>
        </p:nvSpPr>
        <p:spPr/>
        <p:txBody>
          <a:bodyPr/>
          <a:lstStyle/>
          <a:p>
            <a:fld id="{C7CE0BA8-CBFE-4EDD-9053-90766C8BBA05}" type="datetime1">
              <a:rPr lang="en-US" smtClean="0"/>
              <a:t>9/12/24</a:t>
            </a:fld>
            <a:endParaRPr lang="en-US" dirty="0"/>
          </a:p>
        </p:txBody>
      </p:sp>
      <p:sp>
        <p:nvSpPr>
          <p:cNvPr id="10" name="Footer Placeholder 9">
            <a:extLst>
              <a:ext uri="{FF2B5EF4-FFF2-40B4-BE49-F238E27FC236}">
                <a16:creationId xmlns:a16="http://schemas.microsoft.com/office/drawing/2014/main" id="{D471F904-8B56-7EFA-3473-9DFAE1BFA581}"/>
              </a:ext>
            </a:extLst>
          </p:cNvPr>
          <p:cNvSpPr>
            <a:spLocks noGrp="1"/>
          </p:cNvSpPr>
          <p:nvPr>
            <p:ph type="ftr" sz="quarter" idx="17"/>
          </p:nvPr>
        </p:nvSpPr>
        <p:spPr/>
        <p:txBody>
          <a:bodyPr/>
          <a:lstStyle/>
          <a:p>
            <a:r>
              <a:rPr lang="en-US"/>
              <a:t>Confidential property of Optum. Do not distribute or reproduce without express permission from Optum.</a:t>
            </a:r>
            <a:endParaRPr lang="en-US" dirty="0"/>
          </a:p>
        </p:txBody>
      </p:sp>
      <p:sp>
        <p:nvSpPr>
          <p:cNvPr id="12" name="Slide Number Placeholder 11">
            <a:extLst>
              <a:ext uri="{FF2B5EF4-FFF2-40B4-BE49-F238E27FC236}">
                <a16:creationId xmlns:a16="http://schemas.microsoft.com/office/drawing/2014/main" id="{FC8C7DF5-F873-F2E9-CB9E-9C8CF17D2CC0}"/>
              </a:ext>
            </a:extLst>
          </p:cNvPr>
          <p:cNvSpPr>
            <a:spLocks noGrp="1"/>
          </p:cNvSpPr>
          <p:nvPr>
            <p:ph type="sldNum" sz="quarter" idx="18"/>
          </p:nvPr>
        </p:nvSpPr>
        <p:spPr/>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58470551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2024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dirty="0"/>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C1137399-D891-4686-95F7-74D123B9B7E1}" type="datetime1">
              <a:rPr lang="en-US" smtClean="0"/>
              <a:t>9/12/24</a:t>
            </a:fld>
            <a:endParaRPr lang="en-US" dirty="0"/>
          </a:p>
        </p:txBody>
      </p:sp>
    </p:spTree>
    <p:extLst>
      <p:ext uri="{BB962C8B-B14F-4D97-AF65-F5344CB8AC3E}">
        <p14:creationId xmlns:p14="http://schemas.microsoft.com/office/powerpoint/2010/main" val="3529229862"/>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99" r:id="rId3"/>
    <p:sldLayoutId id="2147483700" r:id="rId4"/>
    <p:sldLayoutId id="2147483707" r:id="rId5"/>
    <p:sldLayoutId id="2147483705" r:id="rId6"/>
    <p:sldLayoutId id="2147483702" r:id="rId7"/>
    <p:sldLayoutId id="2147483704" r:id="rId8"/>
    <p:sldLayoutId id="2147483703" r:id="rId9"/>
    <p:sldLayoutId id="2147483706" r:id="rId10"/>
    <p:sldLayoutId id="2147483676" r:id="rId11"/>
    <p:sldLayoutId id="2147483685" r:id="rId12"/>
    <p:sldLayoutId id="2147483684" r:id="rId13"/>
    <p:sldLayoutId id="2147483677" r:id="rId14"/>
    <p:sldLayoutId id="2147483654" r:id="rId15"/>
    <p:sldLayoutId id="2147483662" r:id="rId16"/>
    <p:sldLayoutId id="2147483683" r:id="rId17"/>
    <p:sldLayoutId id="2147483650" r:id="rId18"/>
    <p:sldLayoutId id="2147483655" r:id="rId19"/>
    <p:sldLayoutId id="2147483678" r:id="rId20"/>
    <p:sldLayoutId id="2147483664" r:id="rId21"/>
    <p:sldLayoutId id="2147483696" r:id="rId22"/>
    <p:sldLayoutId id="2147483695" r:id="rId23"/>
    <p:sldLayoutId id="2147483697" r:id="rId24"/>
    <p:sldLayoutId id="2147483692" r:id="rId25"/>
    <p:sldLayoutId id="2147483698" r:id="rId26"/>
    <p:sldLayoutId id="2147483680" r:id="rId27"/>
    <p:sldLayoutId id="2147483663" r:id="rId28"/>
    <p:sldLayoutId id="2147483660" r:id="rId29"/>
    <p:sldLayoutId id="2147483649" r:id="rId30"/>
    <p:sldLayoutId id="2147483652" r:id="rId31"/>
    <p:sldLayoutId id="2147483653" r:id="rId32"/>
    <p:sldLayoutId id="2147483656" r:id="rId33"/>
    <p:sldLayoutId id="2147483657" r:id="rId34"/>
    <p:sldLayoutId id="2147483658" r:id="rId35"/>
    <p:sldLayoutId id="2147483659" r:id="rId36"/>
    <p:sldLayoutId id="2147483708" r:id="rId37"/>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C35EA4"/>
          </p15:clr>
        </p15:guide>
        <p15:guide id="4" pos="7390"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sgs-cloud-t0-docs.optum.com/support_and_faq/incident_reporting/"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hyperlink" Target="https://sgs-cloud-t0-docs.optum.com/getting_started/onboarding_and_integration/integration_with_ingres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gs-cloud-t0-docs.optum.com/support_and_faq/incident_reporting/"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hyperlink" Target="https://sgs-cloud-t0-docs.optum.com/getting_started/onboarding_and_integration/integration_with_egres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gs-cloud-t0-docs.optum.com/support_and_faq/incident_reporting/"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hyperlink" Target="https://sgs-cloud-t0-docs.optum.com/getting_started/onboarding_and_integration/integration_with_ak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sgs-cloud-t0-docs.optum.com/getting_started/onboarding_and_integration/integration_with_applogs/fluentd_on_aks/implementation/" TargetMode="External"/><Relationship Id="rId3" Type="http://schemas.openxmlformats.org/officeDocument/2006/relationships/hyperlink" Target="https://sgs-cloud-t0-docs.optum.com/support_and_faq/incident_reporting/" TargetMode="External"/><Relationship Id="rId7" Type="http://schemas.openxmlformats.org/officeDocument/2006/relationships/hyperlink" Target="https://sgs-cloud-t0-docs.optum.com/getting_started/onboarding_and_integration/integration_with_applogs/fluentd_on_aks/ness_logging/"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hyperlink" Target="https://crispy-waddle-m5m699p.pages.github.io/getting_started/onboarding_and_integration/integration_with_applogs/fluentd_on_aks/dummy_app/" TargetMode="External"/><Relationship Id="rId11" Type="http://schemas.openxmlformats.org/officeDocument/2006/relationships/image" Target="../media/image33.png"/><Relationship Id="rId5" Type="http://schemas.openxmlformats.org/officeDocument/2006/relationships/hyperlink" Target="https://sgs-cloud-t0-docs.optum.com/getting_started/onboarding_and_integration/integration_with_applogs/fluentd_on_aks/dummy_app/" TargetMode="External"/><Relationship Id="rId10" Type="http://schemas.openxmlformats.org/officeDocument/2006/relationships/hyperlink" Target="https://sgs-cloud-t0-docs.optum.com/getting_started/onboarding_and_integration/integration_with_applogs/fluentd_on_vm/" TargetMode="External"/><Relationship Id="rId4" Type="http://schemas.openxmlformats.org/officeDocument/2006/relationships/hyperlink" Target="https://sgs-cloud-docs.optum.com/support_and_faq/incident_reporting/" TargetMode="External"/><Relationship Id="rId9" Type="http://schemas.openxmlformats.org/officeDocument/2006/relationships/hyperlink" Target="https://crispy-waddle-m5m699p.pages.github.io/getting_started/onboarding_and_integration/integration_with_applogs/fluentd_on_v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38.sv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notesSlide" Target="../notesSlides/notesSlide16.xml"/><Relationship Id="rId16" Type="http://schemas.openxmlformats.org/officeDocument/2006/relationships/image" Target="../media/image47.png"/><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hyperlink" Target="https://sgs-cloud-t0-docs.optum.com/support_and_faq/incident_reporting/"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https://optum.service-now.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1" y="2325639"/>
            <a:ext cx="5803102" cy="1994392"/>
          </a:xfrm>
        </p:spPr>
        <p:txBody>
          <a:bodyPr/>
          <a:lstStyle/>
          <a:p>
            <a:r>
              <a:rPr lang="en-US" sz="3600" dirty="0"/>
              <a:t>SGS Cloud Enablement (Tier0)</a:t>
            </a:r>
            <a:br>
              <a:rPr lang="en-US" sz="3600" dirty="0"/>
            </a:br>
            <a:br>
              <a:rPr lang="en-US" sz="3600" dirty="0"/>
            </a:br>
            <a:r>
              <a:rPr lang="en-US" sz="3600" dirty="0"/>
              <a:t>Office Hours</a:t>
            </a:r>
          </a:p>
        </p:txBody>
      </p:sp>
    </p:spTree>
    <p:extLst>
      <p:ext uri="{BB962C8B-B14F-4D97-AF65-F5344CB8AC3E}">
        <p14:creationId xmlns:p14="http://schemas.microsoft.com/office/powerpoint/2010/main" val="281892949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err="1"/>
              <a:t>OpenIAM</a:t>
            </a:r>
            <a:endParaRPr lang="en-US" b="1"/>
          </a:p>
        </p:txBody>
      </p:sp>
      <p:sp>
        <p:nvSpPr>
          <p:cNvPr id="2" name="Rectangle 1">
            <a:extLst>
              <a:ext uri="{FF2B5EF4-FFF2-40B4-BE49-F238E27FC236}">
                <a16:creationId xmlns:a16="http://schemas.microsoft.com/office/drawing/2014/main" id="{B8E4EEC4-359E-4A95-58FE-078629C8D69E}"/>
              </a:ext>
            </a:extLst>
          </p:cNvPr>
          <p:cNvSpPr/>
          <p:nvPr/>
        </p:nvSpPr>
        <p:spPr bwMode="gray">
          <a:xfrm>
            <a:off x="541603"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4" name="TextBox 43">
            <a:extLst>
              <a:ext uri="{FF2B5EF4-FFF2-40B4-BE49-F238E27FC236}">
                <a16:creationId xmlns:a16="http://schemas.microsoft.com/office/drawing/2014/main" id="{456B8A65-067E-5AFE-2660-6619A6D15189}"/>
              </a:ext>
            </a:extLst>
          </p:cNvPr>
          <p:cNvSpPr txBox="1"/>
          <p:nvPr/>
        </p:nvSpPr>
        <p:spPr bwMode="gray">
          <a:xfrm>
            <a:off x="676081" y="2147854"/>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Objective</a:t>
            </a:r>
          </a:p>
        </p:txBody>
      </p:sp>
      <p:sp>
        <p:nvSpPr>
          <p:cNvPr id="7" name="Rectangle 6">
            <a:extLst>
              <a:ext uri="{FF2B5EF4-FFF2-40B4-BE49-F238E27FC236}">
                <a16:creationId xmlns:a16="http://schemas.microsoft.com/office/drawing/2014/main" id="{3FF8EABB-46E7-41BD-A687-54B4FAD8A178}"/>
              </a:ext>
            </a:extLst>
          </p:cNvPr>
          <p:cNvSpPr/>
          <p:nvPr/>
        </p:nvSpPr>
        <p:spPr bwMode="gray">
          <a:xfrm>
            <a:off x="6000949"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 name="Rectangle 4">
            <a:extLst>
              <a:ext uri="{FF2B5EF4-FFF2-40B4-BE49-F238E27FC236}">
                <a16:creationId xmlns:a16="http://schemas.microsoft.com/office/drawing/2014/main" id="{51D5DB87-0ECD-06AC-2BD6-43C8E4938E5E}"/>
              </a:ext>
            </a:extLst>
          </p:cNvPr>
          <p:cNvSpPr/>
          <p:nvPr/>
        </p:nvSpPr>
        <p:spPr bwMode="gray">
          <a:xfrm>
            <a:off x="3271276" y="1923853"/>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8" name="TextBox 7">
            <a:extLst>
              <a:ext uri="{FF2B5EF4-FFF2-40B4-BE49-F238E27FC236}">
                <a16:creationId xmlns:a16="http://schemas.microsoft.com/office/drawing/2014/main" id="{6A60BCF3-9B72-2F24-9ACB-375E7940C5EC}"/>
              </a:ext>
            </a:extLst>
          </p:cNvPr>
          <p:cNvSpPr txBox="1"/>
          <p:nvPr/>
        </p:nvSpPr>
        <p:spPr bwMode="gray">
          <a:xfrm>
            <a:off x="3443743" y="2147854"/>
            <a:ext cx="2160000" cy="430887"/>
          </a:xfrm>
          <a:prstGeom prst="rect">
            <a:avLst/>
          </a:prstGeom>
          <a:noFill/>
        </p:spPr>
        <p:txBody>
          <a:bodyPr vert="horz" wrap="square" lIns="0" tIns="0" rIns="0" bIns="0" rtlCol="0">
            <a:spAutoFit/>
          </a:bodyPr>
          <a:lstStyle/>
          <a:p>
            <a:pPr algn="ctr">
              <a:spcBef>
                <a:spcPts val="600"/>
              </a:spcBef>
              <a:spcAft>
                <a:spcPts val="600"/>
              </a:spcAft>
            </a:pPr>
            <a:r>
              <a:rPr lang="en-US" sz="1400" b="1" dirty="0">
                <a:solidFill>
                  <a:schemeClr val="tx2"/>
                </a:solidFill>
              </a:rPr>
              <a:t>Benefits to Application Team</a:t>
            </a:r>
          </a:p>
        </p:txBody>
      </p:sp>
      <p:sp>
        <p:nvSpPr>
          <p:cNvPr id="11" name="Rectangle 10">
            <a:extLst>
              <a:ext uri="{FF2B5EF4-FFF2-40B4-BE49-F238E27FC236}">
                <a16:creationId xmlns:a16="http://schemas.microsoft.com/office/drawing/2014/main" id="{99EB9950-CCB2-48C2-2ECE-9619154A1DBE}"/>
              </a:ext>
            </a:extLst>
          </p:cNvPr>
          <p:cNvSpPr/>
          <p:nvPr/>
        </p:nvSpPr>
        <p:spPr bwMode="gray">
          <a:xfrm>
            <a:off x="8715556"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3" name="TextBox 12">
            <a:extLst>
              <a:ext uri="{FF2B5EF4-FFF2-40B4-BE49-F238E27FC236}">
                <a16:creationId xmlns:a16="http://schemas.microsoft.com/office/drawing/2014/main" id="{4FA293E0-5BBA-FF6B-5822-C54EFAAC8B4A}"/>
              </a:ext>
            </a:extLst>
          </p:cNvPr>
          <p:cNvSpPr txBox="1"/>
          <p:nvPr/>
        </p:nvSpPr>
        <p:spPr bwMode="gray">
          <a:xfrm>
            <a:off x="6157201" y="2151195"/>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Initial Setup</a:t>
            </a:r>
          </a:p>
        </p:txBody>
      </p:sp>
      <p:sp>
        <p:nvSpPr>
          <p:cNvPr id="9" name="TextBox 8">
            <a:extLst>
              <a:ext uri="{FF2B5EF4-FFF2-40B4-BE49-F238E27FC236}">
                <a16:creationId xmlns:a16="http://schemas.microsoft.com/office/drawing/2014/main" id="{49B8E023-89CC-55F5-B161-45CB81F281CA}"/>
              </a:ext>
            </a:extLst>
          </p:cNvPr>
          <p:cNvSpPr txBox="1"/>
          <p:nvPr/>
        </p:nvSpPr>
        <p:spPr bwMode="gray">
          <a:xfrm>
            <a:off x="8881418" y="2169589"/>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Responsibilities</a:t>
            </a:r>
          </a:p>
        </p:txBody>
      </p:sp>
      <p:graphicFrame>
        <p:nvGraphicFramePr>
          <p:cNvPr id="16" name="Table 15">
            <a:extLst>
              <a:ext uri="{FF2B5EF4-FFF2-40B4-BE49-F238E27FC236}">
                <a16:creationId xmlns:a16="http://schemas.microsoft.com/office/drawing/2014/main" id="{B4B94A7F-CB8E-41A6-31F4-E824C7F65AE9}"/>
              </a:ext>
            </a:extLst>
          </p:cNvPr>
          <p:cNvGraphicFramePr>
            <a:graphicFrameLocks noGrp="1"/>
          </p:cNvGraphicFramePr>
          <p:nvPr/>
        </p:nvGraphicFramePr>
        <p:xfrm>
          <a:off x="720086" y="2447736"/>
          <a:ext cx="2160000" cy="94488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spcBef>
                          <a:spcPts val="600"/>
                        </a:spcBef>
                        <a:buFont typeface="Arial" panose="020B0604020202020204" pitchFamily="34" charset="0"/>
                        <a:buNone/>
                      </a:pPr>
                      <a:r>
                        <a:rPr lang="en-IN" sz="1400" b="0" i="0" u="none" strike="noStrike" dirty="0">
                          <a:effectLst/>
                          <a:latin typeface="Calibri" panose="020F0502020204030204" pitchFamily="34" charset="0"/>
                        </a:rPr>
                        <a:t>A multitenant single Open IAM instance to provide managed identity solution to multiple applications.</a:t>
                      </a:r>
                      <a:endParaRPr lang="en-US" sz="1400" b="1" dirty="0"/>
                    </a:p>
                  </a:txBody>
                  <a:tcPr>
                    <a:solidFill>
                      <a:schemeClr val="bg2"/>
                    </a:solidFill>
                  </a:tcPr>
                </a:tc>
                <a:extLst>
                  <a:ext uri="{0D108BD9-81ED-4DB2-BD59-A6C34878D82A}">
                    <a16:rowId xmlns:a16="http://schemas.microsoft.com/office/drawing/2014/main" val="2919509955"/>
                  </a:ext>
                </a:extLst>
              </a:tr>
            </a:tbl>
          </a:graphicData>
        </a:graphic>
      </p:graphicFrame>
      <p:graphicFrame>
        <p:nvGraphicFramePr>
          <p:cNvPr id="17" name="Table 16">
            <a:extLst>
              <a:ext uri="{FF2B5EF4-FFF2-40B4-BE49-F238E27FC236}">
                <a16:creationId xmlns:a16="http://schemas.microsoft.com/office/drawing/2014/main" id="{9FE62FE1-12C2-3F5D-5E64-67D695C1DDD1}"/>
              </a:ext>
            </a:extLst>
          </p:cNvPr>
          <p:cNvGraphicFramePr>
            <a:graphicFrameLocks noGrp="1"/>
          </p:cNvGraphicFramePr>
          <p:nvPr/>
        </p:nvGraphicFramePr>
        <p:xfrm>
          <a:off x="3435511" y="2595683"/>
          <a:ext cx="2160000" cy="88900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Cost saving as infrastructure is shared. </a:t>
                      </a:r>
                    </a:p>
                  </a:txBody>
                  <a:tcPr>
                    <a:solidFill>
                      <a:schemeClr val="bg2"/>
                    </a:solidFill>
                  </a:tcPr>
                </a:tc>
                <a:extLst>
                  <a:ext uri="{0D108BD9-81ED-4DB2-BD59-A6C34878D82A}">
                    <a16:rowId xmlns:a16="http://schemas.microsoft.com/office/drawing/2014/main" val="2919509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Managed service</a:t>
                      </a:r>
                    </a:p>
                  </a:txBody>
                  <a:tcPr>
                    <a:solidFill>
                      <a:schemeClr val="bg2"/>
                    </a:solidFill>
                  </a:tcPr>
                </a:tc>
                <a:extLst>
                  <a:ext uri="{0D108BD9-81ED-4DB2-BD59-A6C34878D82A}">
                    <a16:rowId xmlns:a16="http://schemas.microsoft.com/office/drawing/2014/main" val="3847222590"/>
                  </a:ext>
                </a:extLst>
              </a:tr>
            </a:tbl>
          </a:graphicData>
        </a:graphic>
      </p:graphicFrame>
      <p:graphicFrame>
        <p:nvGraphicFramePr>
          <p:cNvPr id="18" name="Table 17">
            <a:extLst>
              <a:ext uri="{FF2B5EF4-FFF2-40B4-BE49-F238E27FC236}">
                <a16:creationId xmlns:a16="http://schemas.microsoft.com/office/drawing/2014/main" id="{0E04B22E-5C65-074B-E5ED-A45D78833B32}"/>
              </a:ext>
            </a:extLst>
          </p:cNvPr>
          <p:cNvGraphicFramePr>
            <a:graphicFrameLocks noGrp="1"/>
          </p:cNvGraphicFramePr>
          <p:nvPr/>
        </p:nvGraphicFramePr>
        <p:xfrm>
          <a:off x="6210004" y="2447736"/>
          <a:ext cx="2160000" cy="103632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Instance will be created by Tier0.</a:t>
                      </a:r>
                    </a:p>
                  </a:txBody>
                  <a:tcPr>
                    <a:solidFill>
                      <a:schemeClr val="bg2"/>
                    </a:solidFill>
                  </a:tcPr>
                </a:tc>
                <a:extLst>
                  <a:ext uri="{0D108BD9-81ED-4DB2-BD59-A6C34878D82A}">
                    <a16:rowId xmlns:a16="http://schemas.microsoft.com/office/drawing/2014/main" val="2919509955"/>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Organizations will be created by Tier0.</a:t>
                      </a:r>
                    </a:p>
                  </a:txBody>
                  <a:tcPr>
                    <a:solidFill>
                      <a:schemeClr val="bg2"/>
                    </a:solidFill>
                  </a:tcPr>
                </a:tc>
                <a:extLst>
                  <a:ext uri="{0D108BD9-81ED-4DB2-BD59-A6C34878D82A}">
                    <a16:rowId xmlns:a16="http://schemas.microsoft.com/office/drawing/2014/main" val="3633393641"/>
                  </a:ext>
                </a:extLst>
              </a:tr>
            </a:tbl>
          </a:graphicData>
        </a:graphic>
      </p:graphicFrame>
      <p:graphicFrame>
        <p:nvGraphicFramePr>
          <p:cNvPr id="19" name="Table 18">
            <a:extLst>
              <a:ext uri="{FF2B5EF4-FFF2-40B4-BE49-F238E27FC236}">
                <a16:creationId xmlns:a16="http://schemas.microsoft.com/office/drawing/2014/main" id="{C5237BA4-F4B3-6F52-4935-BFE6A9DF03CB}"/>
              </a:ext>
            </a:extLst>
          </p:cNvPr>
          <p:cNvGraphicFramePr>
            <a:graphicFrameLocks noGrp="1"/>
          </p:cNvGraphicFramePr>
          <p:nvPr/>
        </p:nvGraphicFramePr>
        <p:xfrm>
          <a:off x="8924611" y="2731043"/>
          <a:ext cx="2160000" cy="162052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Making sure instance is up and running. </a:t>
                      </a:r>
                    </a:p>
                  </a:txBody>
                  <a:tcPr>
                    <a:solidFill>
                      <a:schemeClr val="bg2"/>
                    </a:solidFill>
                  </a:tcPr>
                </a:tc>
                <a:extLst>
                  <a:ext uri="{0D108BD9-81ED-4DB2-BD59-A6C34878D82A}">
                    <a16:rowId xmlns:a16="http://schemas.microsoft.com/office/drawing/2014/main" val="2919509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Resolving stability issues.</a:t>
                      </a:r>
                    </a:p>
                  </a:txBody>
                  <a:tcPr>
                    <a:solidFill>
                      <a:schemeClr val="bg2"/>
                    </a:solidFill>
                  </a:tcPr>
                </a:tc>
                <a:extLst>
                  <a:ext uri="{0D108BD9-81ED-4DB2-BD59-A6C34878D82A}">
                    <a16:rowId xmlns:a16="http://schemas.microsoft.com/office/drawing/2014/main" val="2711040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Deployment of application specific customizations e.g., </a:t>
                      </a:r>
                      <a:r>
                        <a:rPr kumimoji="0" lang="en-IN" sz="1400" b="0" i="0" u="none" strike="noStrike" kern="1200" cap="none" spc="0" normalizeH="0" baseline="0" noProof="0" dirty="0" err="1">
                          <a:ln>
                            <a:noFill/>
                          </a:ln>
                          <a:solidFill>
                            <a:srgbClr val="5A5A5A"/>
                          </a:solidFill>
                          <a:effectLst/>
                          <a:uLnTx/>
                          <a:uFillTx/>
                          <a:latin typeface="Calibri" panose="020F0502020204030204" pitchFamily="34" charset="0"/>
                          <a:ea typeface="+mn-ea"/>
                          <a:cs typeface="+mn-cs"/>
                        </a:rPr>
                        <a:t>css</a:t>
                      </a: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 file.</a:t>
                      </a:r>
                    </a:p>
                  </a:txBody>
                  <a:tcPr>
                    <a:solidFill>
                      <a:schemeClr val="bg2"/>
                    </a:solidFill>
                  </a:tcPr>
                </a:tc>
                <a:extLst>
                  <a:ext uri="{0D108BD9-81ED-4DB2-BD59-A6C34878D82A}">
                    <a16:rowId xmlns:a16="http://schemas.microsoft.com/office/drawing/2014/main" val="2205739476"/>
                  </a:ext>
                </a:extLst>
              </a:tr>
            </a:tbl>
          </a:graphicData>
        </a:graphic>
      </p:graphicFrame>
      <p:sp>
        <p:nvSpPr>
          <p:cNvPr id="20" name="TextBox 19">
            <a:extLst>
              <a:ext uri="{FF2B5EF4-FFF2-40B4-BE49-F238E27FC236}">
                <a16:creationId xmlns:a16="http://schemas.microsoft.com/office/drawing/2014/main" id="{9BF3489C-1A6C-E725-E52B-42E1D0711878}"/>
              </a:ext>
            </a:extLst>
          </p:cNvPr>
          <p:cNvSpPr txBox="1"/>
          <p:nvPr/>
        </p:nvSpPr>
        <p:spPr bwMode="gray">
          <a:xfrm>
            <a:off x="8881418" y="2450316"/>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Tier0</a:t>
            </a:r>
          </a:p>
        </p:txBody>
      </p:sp>
      <p:sp>
        <p:nvSpPr>
          <p:cNvPr id="21" name="TextBox 20">
            <a:extLst>
              <a:ext uri="{FF2B5EF4-FFF2-40B4-BE49-F238E27FC236}">
                <a16:creationId xmlns:a16="http://schemas.microsoft.com/office/drawing/2014/main" id="{7150E8AA-9B69-A37E-836F-BF991309AC00}"/>
              </a:ext>
            </a:extLst>
          </p:cNvPr>
          <p:cNvSpPr txBox="1"/>
          <p:nvPr/>
        </p:nvSpPr>
        <p:spPr bwMode="gray">
          <a:xfrm>
            <a:off x="8915862" y="4861647"/>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dirty="0">
                <a:solidFill>
                  <a:schemeClr val="tx2"/>
                </a:solidFill>
              </a:rPr>
              <a:t>Application Team</a:t>
            </a:r>
          </a:p>
        </p:txBody>
      </p:sp>
      <p:graphicFrame>
        <p:nvGraphicFramePr>
          <p:cNvPr id="22" name="Table 21">
            <a:extLst>
              <a:ext uri="{FF2B5EF4-FFF2-40B4-BE49-F238E27FC236}">
                <a16:creationId xmlns:a16="http://schemas.microsoft.com/office/drawing/2014/main" id="{DEC8E052-7FBC-FDFB-2A26-626481EF47A4}"/>
              </a:ext>
            </a:extLst>
          </p:cNvPr>
          <p:cNvGraphicFramePr>
            <a:graphicFrameLocks noGrp="1"/>
          </p:cNvGraphicFramePr>
          <p:nvPr/>
        </p:nvGraphicFramePr>
        <p:xfrm>
          <a:off x="8924611" y="5140420"/>
          <a:ext cx="2160000" cy="94488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151576">
                <a:tc>
                  <a:txBody>
                    <a:bodyPr/>
                    <a:lstStyle/>
                    <a:p>
                      <a:pPr marL="0" indent="0" algn="l">
                        <a:buFont typeface="Arial" panose="020B0604020202020204" pitchFamily="34" charset="0"/>
                        <a:buNone/>
                      </a:pPr>
                      <a:r>
                        <a:rPr lang="en-IN" sz="1400" b="0" i="0" u="none" strike="noStrike" dirty="0">
                          <a:effectLst/>
                          <a:latin typeface="Calibri" panose="020F0502020204030204" pitchFamily="34" charset="0"/>
                        </a:rPr>
                        <a:t>Configuring and customizing the </a:t>
                      </a:r>
                      <a:r>
                        <a:rPr lang="en-IN" sz="1400" b="0" i="0" u="none" strike="noStrike" dirty="0" err="1">
                          <a:effectLst/>
                          <a:latin typeface="Calibri" panose="020F0502020204030204" pitchFamily="34" charset="0"/>
                        </a:rPr>
                        <a:t>OpenIAM</a:t>
                      </a:r>
                      <a:r>
                        <a:rPr lang="en-IN" sz="1400" b="0" i="0" u="none" strike="noStrike" dirty="0">
                          <a:effectLst/>
                          <a:latin typeface="Calibri" panose="020F0502020204030204" pitchFamily="34" charset="0"/>
                        </a:rPr>
                        <a:t> as per the application’s requirement.</a:t>
                      </a:r>
                    </a:p>
                  </a:txBody>
                  <a:tcPr>
                    <a:solidFill>
                      <a:schemeClr val="bg2"/>
                    </a:solidFill>
                  </a:tcPr>
                </a:tc>
                <a:extLst>
                  <a:ext uri="{0D108BD9-81ED-4DB2-BD59-A6C34878D82A}">
                    <a16:rowId xmlns:a16="http://schemas.microsoft.com/office/drawing/2014/main" val="2919509955"/>
                  </a:ext>
                </a:extLst>
              </a:tr>
            </a:tbl>
          </a:graphicData>
        </a:graphic>
      </p:graphicFrame>
      <p:grpSp>
        <p:nvGrpSpPr>
          <p:cNvPr id="4" name="Group 3">
            <a:extLst>
              <a:ext uri="{FF2B5EF4-FFF2-40B4-BE49-F238E27FC236}">
                <a16:creationId xmlns:a16="http://schemas.microsoft.com/office/drawing/2014/main" id="{65BA3E02-9545-656B-C2F5-DA26D3E3137A}"/>
              </a:ext>
            </a:extLst>
          </p:cNvPr>
          <p:cNvGrpSpPr/>
          <p:nvPr/>
        </p:nvGrpSpPr>
        <p:grpSpPr>
          <a:xfrm>
            <a:off x="1300210" y="1046835"/>
            <a:ext cx="1080000" cy="1080000"/>
            <a:chOff x="1688306" y="1431988"/>
            <a:chExt cx="1260000" cy="1260000"/>
          </a:xfrm>
        </p:grpSpPr>
        <p:sp>
          <p:nvSpPr>
            <p:cNvPr id="23" name="Oval 22">
              <a:extLst>
                <a:ext uri="{FF2B5EF4-FFF2-40B4-BE49-F238E27FC236}">
                  <a16:creationId xmlns:a16="http://schemas.microsoft.com/office/drawing/2014/main" id="{45720F5F-AD0D-1BF4-EB9B-558B4E1C83B9}"/>
                </a:ext>
              </a:extLst>
            </p:cNvPr>
            <p:cNvSpPr/>
            <p:nvPr/>
          </p:nvSpPr>
          <p:spPr bwMode="gray">
            <a:xfrm>
              <a:off x="1688306" y="1431988"/>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6" name="Oval 25">
              <a:extLst>
                <a:ext uri="{FF2B5EF4-FFF2-40B4-BE49-F238E27FC236}">
                  <a16:creationId xmlns:a16="http://schemas.microsoft.com/office/drawing/2014/main" id="{B1DEE7AE-5AC5-5AA6-1ACF-1991586EDAE6}"/>
                </a:ext>
              </a:extLst>
            </p:cNvPr>
            <p:cNvSpPr/>
            <p:nvPr/>
          </p:nvSpPr>
          <p:spPr bwMode="gray">
            <a:xfrm>
              <a:off x="1778697" y="152519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pic>
          <p:nvPicPr>
            <p:cNvPr id="30" name="Graphic 29" descr="Folder Search with solid fill">
              <a:extLst>
                <a:ext uri="{FF2B5EF4-FFF2-40B4-BE49-F238E27FC236}">
                  <a16:creationId xmlns:a16="http://schemas.microsoft.com/office/drawing/2014/main" id="{B680729E-4309-AECB-6459-E396BBF280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8590" y="1691014"/>
              <a:ext cx="884934" cy="884934"/>
            </a:xfrm>
            <a:prstGeom prst="rect">
              <a:avLst/>
            </a:prstGeom>
          </p:spPr>
        </p:pic>
      </p:grpSp>
      <p:grpSp>
        <p:nvGrpSpPr>
          <p:cNvPr id="37" name="Group 36">
            <a:extLst>
              <a:ext uri="{FF2B5EF4-FFF2-40B4-BE49-F238E27FC236}">
                <a16:creationId xmlns:a16="http://schemas.microsoft.com/office/drawing/2014/main" id="{F3727229-7BDE-CD02-A2CB-DE60D4FFFE13}"/>
              </a:ext>
            </a:extLst>
          </p:cNvPr>
          <p:cNvGrpSpPr/>
          <p:nvPr/>
        </p:nvGrpSpPr>
        <p:grpSpPr>
          <a:xfrm>
            <a:off x="9455862" y="1052512"/>
            <a:ext cx="1080000" cy="1080000"/>
            <a:chOff x="9110598" y="4625235"/>
            <a:chExt cx="1260000" cy="1260000"/>
          </a:xfrm>
        </p:grpSpPr>
        <p:grpSp>
          <p:nvGrpSpPr>
            <p:cNvPr id="38" name="Group 37">
              <a:extLst>
                <a:ext uri="{FF2B5EF4-FFF2-40B4-BE49-F238E27FC236}">
                  <a16:creationId xmlns:a16="http://schemas.microsoft.com/office/drawing/2014/main" id="{21BA181B-B999-B9E5-25B2-41158CEDAAF0}"/>
                </a:ext>
              </a:extLst>
            </p:cNvPr>
            <p:cNvGrpSpPr/>
            <p:nvPr/>
          </p:nvGrpSpPr>
          <p:grpSpPr>
            <a:xfrm>
              <a:off x="9110598" y="4625235"/>
              <a:ext cx="1260000" cy="1260000"/>
              <a:chOff x="1678489" y="1465545"/>
              <a:chExt cx="1260000" cy="1260000"/>
            </a:xfrm>
          </p:grpSpPr>
          <p:sp>
            <p:nvSpPr>
              <p:cNvPr id="41" name="Oval 40">
                <a:extLst>
                  <a:ext uri="{FF2B5EF4-FFF2-40B4-BE49-F238E27FC236}">
                    <a16:creationId xmlns:a16="http://schemas.microsoft.com/office/drawing/2014/main" id="{EA44E5C1-637A-F833-9274-B972064651F0}"/>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5" name="Oval 44">
                <a:extLst>
                  <a:ext uri="{FF2B5EF4-FFF2-40B4-BE49-F238E27FC236}">
                    <a16:creationId xmlns:a16="http://schemas.microsoft.com/office/drawing/2014/main" id="{6D3E79AD-BC61-F61E-8901-095F8878A625}"/>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39" name="Graphic 38" descr="Tools with solid fill">
              <a:extLst>
                <a:ext uri="{FF2B5EF4-FFF2-40B4-BE49-F238E27FC236}">
                  <a16:creationId xmlns:a16="http://schemas.microsoft.com/office/drawing/2014/main" id="{ACD3C54B-37F3-6EEB-2463-09B618D2CA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7645" y="4829757"/>
              <a:ext cx="846321" cy="846321"/>
            </a:xfrm>
            <a:prstGeom prst="rect">
              <a:avLst/>
            </a:prstGeom>
          </p:spPr>
        </p:pic>
      </p:grpSp>
      <p:grpSp>
        <p:nvGrpSpPr>
          <p:cNvPr id="46" name="Group 45">
            <a:extLst>
              <a:ext uri="{FF2B5EF4-FFF2-40B4-BE49-F238E27FC236}">
                <a16:creationId xmlns:a16="http://schemas.microsoft.com/office/drawing/2014/main" id="{C371D640-ED59-D126-561D-AB7D194112A2}"/>
              </a:ext>
            </a:extLst>
          </p:cNvPr>
          <p:cNvGrpSpPr/>
          <p:nvPr/>
        </p:nvGrpSpPr>
        <p:grpSpPr>
          <a:xfrm>
            <a:off x="3993941" y="1060291"/>
            <a:ext cx="1080000" cy="1080000"/>
            <a:chOff x="3033387" y="3365235"/>
            <a:chExt cx="1260000" cy="1260000"/>
          </a:xfrm>
        </p:grpSpPr>
        <p:grpSp>
          <p:nvGrpSpPr>
            <p:cNvPr id="47" name="Group 46">
              <a:extLst>
                <a:ext uri="{FF2B5EF4-FFF2-40B4-BE49-F238E27FC236}">
                  <a16:creationId xmlns:a16="http://schemas.microsoft.com/office/drawing/2014/main" id="{656B238D-6EED-69EA-0509-585B754DA2FF}"/>
                </a:ext>
              </a:extLst>
            </p:cNvPr>
            <p:cNvGrpSpPr/>
            <p:nvPr/>
          </p:nvGrpSpPr>
          <p:grpSpPr>
            <a:xfrm>
              <a:off x="3033387" y="3365235"/>
              <a:ext cx="1260000" cy="1260000"/>
              <a:chOff x="1678489" y="1465545"/>
              <a:chExt cx="1260000" cy="1260000"/>
            </a:xfrm>
          </p:grpSpPr>
          <p:sp>
            <p:nvSpPr>
              <p:cNvPr id="49" name="Oval 48">
                <a:extLst>
                  <a:ext uri="{FF2B5EF4-FFF2-40B4-BE49-F238E27FC236}">
                    <a16:creationId xmlns:a16="http://schemas.microsoft.com/office/drawing/2014/main" id="{A0215F84-2010-5B8C-DDC4-FD61CFD885DE}"/>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0" name="Oval 49">
                <a:extLst>
                  <a:ext uri="{FF2B5EF4-FFF2-40B4-BE49-F238E27FC236}">
                    <a16:creationId xmlns:a16="http://schemas.microsoft.com/office/drawing/2014/main" id="{DF683778-FA75-FA5A-C51F-A0FFECDB1323}"/>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48" name="Graphic 47" descr="Questions with solid fill">
              <a:extLst>
                <a:ext uri="{FF2B5EF4-FFF2-40B4-BE49-F238E27FC236}">
                  <a16:creationId xmlns:a16="http://schemas.microsoft.com/office/drawing/2014/main" id="{530A0DA1-133C-F884-8CBA-A9B9D8BF73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4686" y="3541167"/>
              <a:ext cx="914400" cy="914400"/>
            </a:xfrm>
            <a:prstGeom prst="rect">
              <a:avLst/>
            </a:prstGeom>
          </p:spPr>
        </p:pic>
      </p:grpSp>
      <p:grpSp>
        <p:nvGrpSpPr>
          <p:cNvPr id="51" name="Group 50">
            <a:extLst>
              <a:ext uri="{FF2B5EF4-FFF2-40B4-BE49-F238E27FC236}">
                <a16:creationId xmlns:a16="http://schemas.microsoft.com/office/drawing/2014/main" id="{082B5992-34B7-33F1-224F-EA33CF486F0A}"/>
              </a:ext>
            </a:extLst>
          </p:cNvPr>
          <p:cNvGrpSpPr/>
          <p:nvPr/>
        </p:nvGrpSpPr>
        <p:grpSpPr>
          <a:xfrm>
            <a:off x="6741255" y="1046835"/>
            <a:ext cx="1080000" cy="1080000"/>
            <a:chOff x="5336877" y="3603797"/>
            <a:chExt cx="1260000" cy="1260000"/>
          </a:xfrm>
        </p:grpSpPr>
        <p:grpSp>
          <p:nvGrpSpPr>
            <p:cNvPr id="52" name="Group 51">
              <a:extLst>
                <a:ext uri="{FF2B5EF4-FFF2-40B4-BE49-F238E27FC236}">
                  <a16:creationId xmlns:a16="http://schemas.microsoft.com/office/drawing/2014/main" id="{FA9F88DC-0754-5DFD-C766-6CD0BED0E943}"/>
                </a:ext>
              </a:extLst>
            </p:cNvPr>
            <p:cNvGrpSpPr/>
            <p:nvPr/>
          </p:nvGrpSpPr>
          <p:grpSpPr>
            <a:xfrm>
              <a:off x="5336877" y="3603797"/>
              <a:ext cx="1260000" cy="1260000"/>
              <a:chOff x="1678489" y="1465545"/>
              <a:chExt cx="1260000" cy="1260000"/>
            </a:xfrm>
          </p:grpSpPr>
          <p:sp>
            <p:nvSpPr>
              <p:cNvPr id="54" name="Oval 53">
                <a:extLst>
                  <a:ext uri="{FF2B5EF4-FFF2-40B4-BE49-F238E27FC236}">
                    <a16:creationId xmlns:a16="http://schemas.microsoft.com/office/drawing/2014/main" id="{BF66AD93-BCFA-9E2C-A650-BE3986E9AFC8}"/>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5" name="Oval 54">
                <a:extLst>
                  <a:ext uri="{FF2B5EF4-FFF2-40B4-BE49-F238E27FC236}">
                    <a16:creationId xmlns:a16="http://schemas.microsoft.com/office/drawing/2014/main" id="{2C999544-3BF5-C92A-F8BD-9135A8609F7F}"/>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53" name="Graphic 52" descr="Gears with solid fill">
              <a:extLst>
                <a:ext uri="{FF2B5EF4-FFF2-40B4-BE49-F238E27FC236}">
                  <a16:creationId xmlns:a16="http://schemas.microsoft.com/office/drawing/2014/main" id="{C6D1DADC-A143-D3A7-C726-0E172F15FB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19885" y="3774280"/>
              <a:ext cx="914400" cy="914400"/>
            </a:xfrm>
            <a:prstGeom prst="rect">
              <a:avLst/>
            </a:prstGeom>
          </p:spPr>
        </p:pic>
      </p:grpSp>
    </p:spTree>
    <p:extLst>
      <p:ext uri="{BB962C8B-B14F-4D97-AF65-F5344CB8AC3E}">
        <p14:creationId xmlns:p14="http://schemas.microsoft.com/office/powerpoint/2010/main" val="351322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a:t>Tier0 Managed CAKS</a:t>
            </a:r>
          </a:p>
        </p:txBody>
      </p:sp>
      <p:sp>
        <p:nvSpPr>
          <p:cNvPr id="2" name="Rectangle 1">
            <a:extLst>
              <a:ext uri="{FF2B5EF4-FFF2-40B4-BE49-F238E27FC236}">
                <a16:creationId xmlns:a16="http://schemas.microsoft.com/office/drawing/2014/main" id="{B8E4EEC4-359E-4A95-58FE-078629C8D69E}"/>
              </a:ext>
            </a:extLst>
          </p:cNvPr>
          <p:cNvSpPr/>
          <p:nvPr/>
        </p:nvSpPr>
        <p:spPr bwMode="gray">
          <a:xfrm>
            <a:off x="541603"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4" name="TextBox 43">
            <a:extLst>
              <a:ext uri="{FF2B5EF4-FFF2-40B4-BE49-F238E27FC236}">
                <a16:creationId xmlns:a16="http://schemas.microsoft.com/office/drawing/2014/main" id="{456B8A65-067E-5AFE-2660-6619A6D15189}"/>
              </a:ext>
            </a:extLst>
          </p:cNvPr>
          <p:cNvSpPr txBox="1"/>
          <p:nvPr/>
        </p:nvSpPr>
        <p:spPr bwMode="gray">
          <a:xfrm>
            <a:off x="676081" y="2147854"/>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Objective</a:t>
            </a:r>
          </a:p>
        </p:txBody>
      </p:sp>
      <p:sp>
        <p:nvSpPr>
          <p:cNvPr id="7" name="Rectangle 6">
            <a:extLst>
              <a:ext uri="{FF2B5EF4-FFF2-40B4-BE49-F238E27FC236}">
                <a16:creationId xmlns:a16="http://schemas.microsoft.com/office/drawing/2014/main" id="{3FF8EABB-46E7-41BD-A687-54B4FAD8A178}"/>
              </a:ext>
            </a:extLst>
          </p:cNvPr>
          <p:cNvSpPr/>
          <p:nvPr/>
        </p:nvSpPr>
        <p:spPr bwMode="gray">
          <a:xfrm>
            <a:off x="6000949"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 name="Rectangle 4">
            <a:extLst>
              <a:ext uri="{FF2B5EF4-FFF2-40B4-BE49-F238E27FC236}">
                <a16:creationId xmlns:a16="http://schemas.microsoft.com/office/drawing/2014/main" id="{51D5DB87-0ECD-06AC-2BD6-43C8E4938E5E}"/>
              </a:ext>
            </a:extLst>
          </p:cNvPr>
          <p:cNvSpPr/>
          <p:nvPr/>
        </p:nvSpPr>
        <p:spPr bwMode="gray">
          <a:xfrm>
            <a:off x="3271276" y="1923853"/>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8" name="TextBox 7">
            <a:extLst>
              <a:ext uri="{FF2B5EF4-FFF2-40B4-BE49-F238E27FC236}">
                <a16:creationId xmlns:a16="http://schemas.microsoft.com/office/drawing/2014/main" id="{6A60BCF3-9B72-2F24-9ACB-375E7940C5EC}"/>
              </a:ext>
            </a:extLst>
          </p:cNvPr>
          <p:cNvSpPr txBox="1"/>
          <p:nvPr/>
        </p:nvSpPr>
        <p:spPr bwMode="gray">
          <a:xfrm>
            <a:off x="3443743" y="2147854"/>
            <a:ext cx="2160000" cy="430887"/>
          </a:xfrm>
          <a:prstGeom prst="rect">
            <a:avLst/>
          </a:prstGeom>
          <a:noFill/>
        </p:spPr>
        <p:txBody>
          <a:bodyPr vert="horz" wrap="square" lIns="0" tIns="0" rIns="0" bIns="0" rtlCol="0">
            <a:spAutoFit/>
          </a:bodyPr>
          <a:lstStyle/>
          <a:p>
            <a:pPr algn="ctr">
              <a:spcBef>
                <a:spcPts val="600"/>
              </a:spcBef>
              <a:spcAft>
                <a:spcPts val="600"/>
              </a:spcAft>
            </a:pPr>
            <a:r>
              <a:rPr lang="en-US" sz="1400" b="1" dirty="0">
                <a:solidFill>
                  <a:schemeClr val="tx2"/>
                </a:solidFill>
              </a:rPr>
              <a:t>Benefits to Application Team</a:t>
            </a:r>
          </a:p>
        </p:txBody>
      </p:sp>
      <p:sp>
        <p:nvSpPr>
          <p:cNvPr id="11" name="Rectangle 10">
            <a:extLst>
              <a:ext uri="{FF2B5EF4-FFF2-40B4-BE49-F238E27FC236}">
                <a16:creationId xmlns:a16="http://schemas.microsoft.com/office/drawing/2014/main" id="{99EB9950-CCB2-48C2-2ECE-9619154A1DBE}"/>
              </a:ext>
            </a:extLst>
          </p:cNvPr>
          <p:cNvSpPr/>
          <p:nvPr/>
        </p:nvSpPr>
        <p:spPr bwMode="gray">
          <a:xfrm>
            <a:off x="8715556"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3" name="TextBox 12">
            <a:extLst>
              <a:ext uri="{FF2B5EF4-FFF2-40B4-BE49-F238E27FC236}">
                <a16:creationId xmlns:a16="http://schemas.microsoft.com/office/drawing/2014/main" id="{4FA293E0-5BBA-FF6B-5822-C54EFAAC8B4A}"/>
              </a:ext>
            </a:extLst>
          </p:cNvPr>
          <p:cNvSpPr txBox="1"/>
          <p:nvPr/>
        </p:nvSpPr>
        <p:spPr bwMode="gray">
          <a:xfrm>
            <a:off x="6157201" y="2151195"/>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Initial Setup</a:t>
            </a:r>
          </a:p>
        </p:txBody>
      </p:sp>
      <p:sp>
        <p:nvSpPr>
          <p:cNvPr id="9" name="TextBox 8">
            <a:extLst>
              <a:ext uri="{FF2B5EF4-FFF2-40B4-BE49-F238E27FC236}">
                <a16:creationId xmlns:a16="http://schemas.microsoft.com/office/drawing/2014/main" id="{49B8E023-89CC-55F5-B161-45CB81F281CA}"/>
              </a:ext>
            </a:extLst>
          </p:cNvPr>
          <p:cNvSpPr txBox="1"/>
          <p:nvPr/>
        </p:nvSpPr>
        <p:spPr bwMode="gray">
          <a:xfrm>
            <a:off x="8881418" y="2169589"/>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Responsibilities</a:t>
            </a:r>
          </a:p>
        </p:txBody>
      </p:sp>
      <p:graphicFrame>
        <p:nvGraphicFramePr>
          <p:cNvPr id="16" name="Table 15">
            <a:extLst>
              <a:ext uri="{FF2B5EF4-FFF2-40B4-BE49-F238E27FC236}">
                <a16:creationId xmlns:a16="http://schemas.microsoft.com/office/drawing/2014/main" id="{B4B94A7F-CB8E-41A6-31F4-E824C7F65AE9}"/>
              </a:ext>
            </a:extLst>
          </p:cNvPr>
          <p:cNvGraphicFramePr>
            <a:graphicFrameLocks noGrp="1"/>
          </p:cNvGraphicFramePr>
          <p:nvPr/>
        </p:nvGraphicFramePr>
        <p:xfrm>
          <a:off x="720086" y="2447736"/>
          <a:ext cx="2160000" cy="115824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spcBef>
                          <a:spcPts val="600"/>
                        </a:spcBef>
                        <a:buFont typeface="Arial" panose="020B0604020202020204" pitchFamily="34" charset="0"/>
                        <a:buNone/>
                      </a:pPr>
                      <a:r>
                        <a:rPr lang="en-IN" sz="1400" b="0" dirty="0">
                          <a:latin typeface="Calibri" panose="020F0502020204030204" pitchFamily="34" charset="0"/>
                          <a:cs typeface="Calibri" panose="020F0502020204030204" pitchFamily="34" charset="0"/>
                        </a:rPr>
                        <a:t>A single centralized Azure Kubernetes Instance to provide a platform to multiple application teams to host their applications.</a:t>
                      </a:r>
                      <a:endParaRPr lang="en-US" sz="1400" b="0"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919509955"/>
                  </a:ext>
                </a:extLst>
              </a:tr>
            </a:tbl>
          </a:graphicData>
        </a:graphic>
      </p:graphicFrame>
      <p:graphicFrame>
        <p:nvGraphicFramePr>
          <p:cNvPr id="17" name="Table 16">
            <a:extLst>
              <a:ext uri="{FF2B5EF4-FFF2-40B4-BE49-F238E27FC236}">
                <a16:creationId xmlns:a16="http://schemas.microsoft.com/office/drawing/2014/main" id="{9FE62FE1-12C2-3F5D-5E64-67D695C1DDD1}"/>
              </a:ext>
            </a:extLst>
          </p:cNvPr>
          <p:cNvGraphicFramePr>
            <a:graphicFrameLocks noGrp="1"/>
          </p:cNvGraphicFramePr>
          <p:nvPr/>
        </p:nvGraphicFramePr>
        <p:xfrm>
          <a:off x="3451276" y="2587522"/>
          <a:ext cx="2160000" cy="347472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14420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2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As upgrade &amp; maintenance will be done by Tier0 team, application team only need to handle the deployments.</a:t>
                      </a:r>
                    </a:p>
                  </a:txBody>
                  <a:tcPr>
                    <a:solidFill>
                      <a:schemeClr val="bg2"/>
                    </a:solidFill>
                  </a:tcPr>
                </a:tc>
                <a:extLst>
                  <a:ext uri="{0D108BD9-81ED-4DB2-BD59-A6C34878D82A}">
                    <a16:rowId xmlns:a16="http://schemas.microsoft.com/office/drawing/2014/main" val="38803428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200" b="0" dirty="0">
                          <a:latin typeface="Calibri" panose="020F0502020204030204" pitchFamily="34" charset="0"/>
                          <a:cs typeface="Calibri" panose="020F0502020204030204" pitchFamily="34" charset="0"/>
                        </a:rPr>
                        <a:t>Shared infrastructure for cost saving.</a:t>
                      </a:r>
                      <a:endParaRPr kumimoji="0" lang="en-IN" sz="12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2919509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200" dirty="0">
                          <a:latin typeface="Calibri" panose="020F0502020204030204" pitchFamily="34" charset="0"/>
                          <a:cs typeface="Calibri" panose="020F0502020204030204" pitchFamily="34" charset="0"/>
                        </a:rPr>
                        <a:t>Enhanced Security Controls as managed by Tier0.</a:t>
                      </a:r>
                      <a:endParaRPr kumimoji="0" lang="en-IN" sz="12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38472225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2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Integrated with Tier0 capability (CL, Perimeter Protection) that provides end-to-end solution.</a:t>
                      </a:r>
                    </a:p>
                  </a:txBody>
                  <a:tcPr>
                    <a:solidFill>
                      <a:schemeClr val="bg2"/>
                    </a:solidFill>
                  </a:tcPr>
                </a:tc>
                <a:extLst>
                  <a:ext uri="{0D108BD9-81ED-4DB2-BD59-A6C34878D82A}">
                    <a16:rowId xmlns:a16="http://schemas.microsoft.com/office/drawing/2014/main" val="590645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200" dirty="0">
                          <a:latin typeface="Calibri" panose="020F0502020204030204" pitchFamily="34" charset="0"/>
                          <a:cs typeface="Calibri" panose="020F0502020204030204" pitchFamily="34" charset="0"/>
                        </a:rPr>
                        <a:t>Managed upstream and downstream services like storage etc.</a:t>
                      </a:r>
                      <a:endParaRPr kumimoji="0" lang="en-IN" sz="12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42547540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200" dirty="0">
                          <a:latin typeface="Calibri" panose="020F0502020204030204" pitchFamily="34" charset="0"/>
                          <a:cs typeface="Calibri" panose="020F0502020204030204" pitchFamily="34" charset="0"/>
                        </a:rPr>
                        <a:t>Namespace level granular access to AKS.</a:t>
                      </a:r>
                      <a:endParaRPr kumimoji="0" lang="en-IN" sz="12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3767634594"/>
                  </a:ext>
                </a:extLst>
              </a:tr>
            </a:tbl>
          </a:graphicData>
        </a:graphic>
      </p:graphicFrame>
      <p:graphicFrame>
        <p:nvGraphicFramePr>
          <p:cNvPr id="18" name="Table 17">
            <a:extLst>
              <a:ext uri="{FF2B5EF4-FFF2-40B4-BE49-F238E27FC236}">
                <a16:creationId xmlns:a16="http://schemas.microsoft.com/office/drawing/2014/main" id="{0E04B22E-5C65-074B-E5ED-A45D78833B32}"/>
              </a:ext>
            </a:extLst>
          </p:cNvPr>
          <p:cNvGraphicFramePr>
            <a:graphicFrameLocks noGrp="1"/>
          </p:cNvGraphicFramePr>
          <p:nvPr/>
        </p:nvGraphicFramePr>
        <p:xfrm>
          <a:off x="6210004" y="2447736"/>
          <a:ext cx="2160000" cy="313944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N" sz="1400" b="0" dirty="0">
                          <a:latin typeface="Calibri" panose="020F0502020204030204" pitchFamily="34" charset="0"/>
                          <a:cs typeface="Calibri" panose="020F0502020204030204" pitchFamily="34" charset="0"/>
                        </a:rPr>
                        <a:t>Instance will be created by Tier0.</a:t>
                      </a:r>
                      <a:endPar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2919509955"/>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N" sz="1400" dirty="0">
                          <a:latin typeface="Calibri" panose="020F0502020204030204" pitchFamily="34" charset="0"/>
                          <a:cs typeface="Calibri" panose="020F0502020204030204" pitchFamily="34" charset="0"/>
                        </a:rPr>
                        <a:t>Namespaces and Role bindings will be managed by Tier0.</a:t>
                      </a:r>
                      <a:endPar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3633393641"/>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N" sz="1400" dirty="0">
                          <a:latin typeface="Calibri" panose="020F0502020204030204" pitchFamily="34" charset="0"/>
                          <a:cs typeface="Calibri" panose="020F0502020204030204" pitchFamily="34" charset="0"/>
                        </a:rPr>
                        <a:t>Perimeter Protection (AGIC) will be created by Tier0 after ticket (Perimeter Protection) submission by application team.</a:t>
                      </a:r>
                      <a:endPar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3941129701"/>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N" sz="1400" dirty="0">
                          <a:latin typeface="Calibri" panose="020F0502020204030204" pitchFamily="34" charset="0"/>
                          <a:cs typeface="Calibri" panose="020F0502020204030204" pitchFamily="34" charset="0"/>
                        </a:rPr>
                        <a:t>Application logs will be configured by Tier0.</a:t>
                      </a:r>
                      <a:endPar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3215544601"/>
                  </a:ext>
                </a:extLst>
              </a:tr>
            </a:tbl>
          </a:graphicData>
        </a:graphic>
      </p:graphicFrame>
      <p:graphicFrame>
        <p:nvGraphicFramePr>
          <p:cNvPr id="19" name="Table 18">
            <a:extLst>
              <a:ext uri="{FF2B5EF4-FFF2-40B4-BE49-F238E27FC236}">
                <a16:creationId xmlns:a16="http://schemas.microsoft.com/office/drawing/2014/main" id="{C5237BA4-F4B3-6F52-4935-BFE6A9DF03CB}"/>
              </a:ext>
            </a:extLst>
          </p:cNvPr>
          <p:cNvGraphicFramePr>
            <a:graphicFrameLocks noGrp="1"/>
          </p:cNvGraphicFramePr>
          <p:nvPr/>
        </p:nvGraphicFramePr>
        <p:xfrm>
          <a:off x="8924611" y="2731043"/>
          <a:ext cx="2160000" cy="2284176"/>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119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400" b="0" dirty="0">
                          <a:latin typeface="Calibri" panose="020F0502020204030204" pitchFamily="34" charset="0"/>
                          <a:cs typeface="Calibri" panose="020F0502020204030204" pitchFamily="34" charset="0"/>
                        </a:rPr>
                        <a:t>Namespace Creation.</a:t>
                      </a:r>
                      <a:endParaRPr kumimoji="0" lang="en-IN" sz="2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2919509955"/>
                  </a:ext>
                </a:extLst>
              </a:tr>
              <a:tr h="3119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400" dirty="0">
                          <a:latin typeface="Calibri" panose="020F0502020204030204" pitchFamily="34" charset="0"/>
                          <a:cs typeface="Calibri" panose="020F0502020204030204" pitchFamily="34" charset="0"/>
                        </a:rPr>
                        <a:t>Manage role bindings.</a:t>
                      </a:r>
                      <a:endParaRPr kumimoji="0" lang="en-IN" sz="2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271104057"/>
                  </a:ext>
                </a:extLst>
              </a:tr>
              <a:tr h="4563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400" dirty="0">
                          <a:latin typeface="Calibri" panose="020F0502020204030204" pitchFamily="34" charset="0"/>
                          <a:cs typeface="Calibri" panose="020F0502020204030204" pitchFamily="34" charset="0"/>
                        </a:rPr>
                        <a:t>Perimeter Protection (AGIC) Installation.</a:t>
                      </a:r>
                      <a:endParaRPr kumimoji="0" lang="en-IN" sz="2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2205739476"/>
                  </a:ext>
                </a:extLst>
              </a:tr>
              <a:tr h="4563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400" dirty="0">
                          <a:latin typeface="Calibri" panose="020F0502020204030204" pitchFamily="34" charset="0"/>
                          <a:cs typeface="Calibri" panose="020F0502020204030204" pitchFamily="34" charset="0"/>
                        </a:rPr>
                        <a:t>Application Log (</a:t>
                      </a:r>
                      <a:r>
                        <a:rPr lang="en-IN" sz="1400" dirty="0" err="1">
                          <a:latin typeface="Calibri" panose="020F0502020204030204" pitchFamily="34" charset="0"/>
                          <a:cs typeface="Calibri" panose="020F0502020204030204" pitchFamily="34" charset="0"/>
                        </a:rPr>
                        <a:t>Fluentd</a:t>
                      </a:r>
                      <a:r>
                        <a:rPr lang="en-IN" sz="1400" dirty="0">
                          <a:latin typeface="Calibri" panose="020F0502020204030204" pitchFamily="34" charset="0"/>
                          <a:cs typeface="Calibri" panose="020F0502020204030204" pitchFamily="34" charset="0"/>
                        </a:rPr>
                        <a:t>) installation.</a:t>
                      </a:r>
                      <a:endParaRPr kumimoji="0" lang="en-IN" sz="2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2993420123"/>
                  </a:ext>
                </a:extLst>
              </a:tr>
              <a:tr h="3119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400" dirty="0">
                          <a:latin typeface="Calibri" panose="020F0502020204030204" pitchFamily="34" charset="0"/>
                          <a:cs typeface="Calibri" panose="020F0502020204030204" pitchFamily="34" charset="0"/>
                        </a:rPr>
                        <a:t>Storage Class Setup.</a:t>
                      </a:r>
                      <a:endParaRPr kumimoji="0" lang="en-IN" sz="2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852132436"/>
                  </a:ext>
                </a:extLst>
              </a:tr>
              <a:tr h="3119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400" dirty="0">
                          <a:latin typeface="Calibri" panose="020F0502020204030204" pitchFamily="34" charset="0"/>
                          <a:cs typeface="Calibri" panose="020F0502020204030204" pitchFamily="34" charset="0"/>
                        </a:rPr>
                        <a:t>AKS Version upgrade.</a:t>
                      </a:r>
                      <a:endParaRPr kumimoji="0" lang="en-IN" sz="2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3029611546"/>
                  </a:ext>
                </a:extLst>
              </a:tr>
            </a:tbl>
          </a:graphicData>
        </a:graphic>
      </p:graphicFrame>
      <p:sp>
        <p:nvSpPr>
          <p:cNvPr id="20" name="TextBox 19">
            <a:extLst>
              <a:ext uri="{FF2B5EF4-FFF2-40B4-BE49-F238E27FC236}">
                <a16:creationId xmlns:a16="http://schemas.microsoft.com/office/drawing/2014/main" id="{9BF3489C-1A6C-E725-E52B-42E1D0711878}"/>
              </a:ext>
            </a:extLst>
          </p:cNvPr>
          <p:cNvSpPr txBox="1"/>
          <p:nvPr/>
        </p:nvSpPr>
        <p:spPr bwMode="gray">
          <a:xfrm>
            <a:off x="8881418" y="2450316"/>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Tier0</a:t>
            </a:r>
          </a:p>
        </p:txBody>
      </p:sp>
      <p:sp>
        <p:nvSpPr>
          <p:cNvPr id="21" name="TextBox 20">
            <a:extLst>
              <a:ext uri="{FF2B5EF4-FFF2-40B4-BE49-F238E27FC236}">
                <a16:creationId xmlns:a16="http://schemas.microsoft.com/office/drawing/2014/main" id="{7150E8AA-9B69-A37E-836F-BF991309AC00}"/>
              </a:ext>
            </a:extLst>
          </p:cNvPr>
          <p:cNvSpPr txBox="1"/>
          <p:nvPr/>
        </p:nvSpPr>
        <p:spPr bwMode="gray">
          <a:xfrm>
            <a:off x="8881418" y="5089674"/>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dirty="0">
                <a:solidFill>
                  <a:schemeClr val="tx2"/>
                </a:solidFill>
              </a:rPr>
              <a:t>Application Team</a:t>
            </a:r>
          </a:p>
        </p:txBody>
      </p:sp>
      <p:graphicFrame>
        <p:nvGraphicFramePr>
          <p:cNvPr id="22" name="Table 21">
            <a:extLst>
              <a:ext uri="{FF2B5EF4-FFF2-40B4-BE49-F238E27FC236}">
                <a16:creationId xmlns:a16="http://schemas.microsoft.com/office/drawing/2014/main" id="{DEC8E052-7FBC-FDFB-2A26-626481EF47A4}"/>
              </a:ext>
            </a:extLst>
          </p:cNvPr>
          <p:cNvGraphicFramePr>
            <a:graphicFrameLocks noGrp="1"/>
          </p:cNvGraphicFramePr>
          <p:nvPr/>
        </p:nvGraphicFramePr>
        <p:xfrm>
          <a:off x="8924611" y="5342959"/>
          <a:ext cx="2160000" cy="73152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151576">
                <a:tc>
                  <a:txBody>
                    <a:bodyPr/>
                    <a:lstStyle/>
                    <a:p>
                      <a:pPr marL="0" indent="0" algn="l">
                        <a:buFont typeface="Arial" panose="020B0604020202020204" pitchFamily="34" charset="0"/>
                        <a:buNone/>
                      </a:pPr>
                      <a:r>
                        <a:rPr lang="en-IN" sz="1400" b="0" dirty="0">
                          <a:latin typeface="Calibri" panose="020F0502020204030204" pitchFamily="34" charset="0"/>
                          <a:cs typeface="Calibri" panose="020F0502020204030204" pitchFamily="34" charset="0"/>
                        </a:rPr>
                        <a:t>Application deployment like Pods, Services, secrets Ingresses, </a:t>
                      </a:r>
                      <a:r>
                        <a:rPr lang="en-IN" sz="1400" b="0" dirty="0" err="1">
                          <a:latin typeface="Calibri" panose="020F0502020204030204" pitchFamily="34" charset="0"/>
                          <a:cs typeface="Calibri" panose="020F0502020204030204" pitchFamily="34" charset="0"/>
                        </a:rPr>
                        <a:t>Configmaps</a:t>
                      </a:r>
                      <a:r>
                        <a:rPr lang="en-IN" sz="1400" b="0" dirty="0">
                          <a:latin typeface="Calibri" panose="020F0502020204030204" pitchFamily="34" charset="0"/>
                          <a:cs typeface="Calibri" panose="020F0502020204030204" pitchFamily="34" charset="0"/>
                        </a:rPr>
                        <a:t>, etc.</a:t>
                      </a:r>
                      <a:endParaRPr lang="en-IN" sz="1400" b="0" i="0" u="none" strike="noStrike" dirty="0">
                        <a:effectLst/>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919509955"/>
                  </a:ext>
                </a:extLst>
              </a:tr>
            </a:tbl>
          </a:graphicData>
        </a:graphic>
      </p:graphicFrame>
      <p:grpSp>
        <p:nvGrpSpPr>
          <p:cNvPr id="4" name="Group 3">
            <a:extLst>
              <a:ext uri="{FF2B5EF4-FFF2-40B4-BE49-F238E27FC236}">
                <a16:creationId xmlns:a16="http://schemas.microsoft.com/office/drawing/2014/main" id="{3AB91165-7484-6D63-2DBA-9CA782F2E178}"/>
              </a:ext>
            </a:extLst>
          </p:cNvPr>
          <p:cNvGrpSpPr/>
          <p:nvPr/>
        </p:nvGrpSpPr>
        <p:grpSpPr>
          <a:xfrm>
            <a:off x="1300210" y="1046835"/>
            <a:ext cx="1080000" cy="1080000"/>
            <a:chOff x="1688306" y="1431988"/>
            <a:chExt cx="1260000" cy="1260000"/>
          </a:xfrm>
        </p:grpSpPr>
        <p:sp>
          <p:nvSpPr>
            <p:cNvPr id="23" name="Oval 22">
              <a:extLst>
                <a:ext uri="{FF2B5EF4-FFF2-40B4-BE49-F238E27FC236}">
                  <a16:creationId xmlns:a16="http://schemas.microsoft.com/office/drawing/2014/main" id="{018194E9-6028-E547-D318-5E9F97DEF904}"/>
                </a:ext>
              </a:extLst>
            </p:cNvPr>
            <p:cNvSpPr/>
            <p:nvPr/>
          </p:nvSpPr>
          <p:spPr bwMode="gray">
            <a:xfrm>
              <a:off x="1688306" y="1431988"/>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6" name="Oval 25">
              <a:extLst>
                <a:ext uri="{FF2B5EF4-FFF2-40B4-BE49-F238E27FC236}">
                  <a16:creationId xmlns:a16="http://schemas.microsoft.com/office/drawing/2014/main" id="{0237EC79-DCF3-7AC2-1A7C-FA304135F582}"/>
                </a:ext>
              </a:extLst>
            </p:cNvPr>
            <p:cNvSpPr/>
            <p:nvPr/>
          </p:nvSpPr>
          <p:spPr bwMode="gray">
            <a:xfrm>
              <a:off x="1778697" y="152519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pic>
          <p:nvPicPr>
            <p:cNvPr id="30" name="Graphic 29" descr="Folder Search with solid fill">
              <a:extLst>
                <a:ext uri="{FF2B5EF4-FFF2-40B4-BE49-F238E27FC236}">
                  <a16:creationId xmlns:a16="http://schemas.microsoft.com/office/drawing/2014/main" id="{77D5EED2-7645-B2F3-3275-2FB9BAACC1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8590" y="1691014"/>
              <a:ext cx="884934" cy="884934"/>
            </a:xfrm>
            <a:prstGeom prst="rect">
              <a:avLst/>
            </a:prstGeom>
          </p:spPr>
        </p:pic>
      </p:grpSp>
      <p:grpSp>
        <p:nvGrpSpPr>
          <p:cNvPr id="37" name="Group 36">
            <a:extLst>
              <a:ext uri="{FF2B5EF4-FFF2-40B4-BE49-F238E27FC236}">
                <a16:creationId xmlns:a16="http://schemas.microsoft.com/office/drawing/2014/main" id="{75F618BB-75CB-DFDF-2C5D-6B83DEDD32CB}"/>
              </a:ext>
            </a:extLst>
          </p:cNvPr>
          <p:cNvGrpSpPr/>
          <p:nvPr/>
        </p:nvGrpSpPr>
        <p:grpSpPr>
          <a:xfrm>
            <a:off x="9455862" y="1052512"/>
            <a:ext cx="1080000" cy="1080000"/>
            <a:chOff x="9110598" y="4625235"/>
            <a:chExt cx="1260000" cy="1260000"/>
          </a:xfrm>
        </p:grpSpPr>
        <p:grpSp>
          <p:nvGrpSpPr>
            <p:cNvPr id="38" name="Group 37">
              <a:extLst>
                <a:ext uri="{FF2B5EF4-FFF2-40B4-BE49-F238E27FC236}">
                  <a16:creationId xmlns:a16="http://schemas.microsoft.com/office/drawing/2014/main" id="{5337E815-3324-59DD-C663-F15955F9E9C5}"/>
                </a:ext>
              </a:extLst>
            </p:cNvPr>
            <p:cNvGrpSpPr/>
            <p:nvPr/>
          </p:nvGrpSpPr>
          <p:grpSpPr>
            <a:xfrm>
              <a:off x="9110598" y="4625235"/>
              <a:ext cx="1260000" cy="1260000"/>
              <a:chOff x="1678489" y="1465545"/>
              <a:chExt cx="1260000" cy="1260000"/>
            </a:xfrm>
          </p:grpSpPr>
          <p:sp>
            <p:nvSpPr>
              <p:cNvPr id="41" name="Oval 40">
                <a:extLst>
                  <a:ext uri="{FF2B5EF4-FFF2-40B4-BE49-F238E27FC236}">
                    <a16:creationId xmlns:a16="http://schemas.microsoft.com/office/drawing/2014/main" id="{144CAC78-50CA-5A25-04B0-214B3850DC82}"/>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5" name="Oval 44">
                <a:extLst>
                  <a:ext uri="{FF2B5EF4-FFF2-40B4-BE49-F238E27FC236}">
                    <a16:creationId xmlns:a16="http://schemas.microsoft.com/office/drawing/2014/main" id="{F2E64233-7ABE-A96C-5758-1C442E2D3F89}"/>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39" name="Graphic 38" descr="Tools with solid fill">
              <a:extLst>
                <a:ext uri="{FF2B5EF4-FFF2-40B4-BE49-F238E27FC236}">
                  <a16:creationId xmlns:a16="http://schemas.microsoft.com/office/drawing/2014/main" id="{A885E78F-0495-8B4D-2A43-B8739F8DD4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7645" y="4829757"/>
              <a:ext cx="846321" cy="846321"/>
            </a:xfrm>
            <a:prstGeom prst="rect">
              <a:avLst/>
            </a:prstGeom>
          </p:spPr>
        </p:pic>
      </p:grpSp>
      <p:grpSp>
        <p:nvGrpSpPr>
          <p:cNvPr id="46" name="Group 45">
            <a:extLst>
              <a:ext uri="{FF2B5EF4-FFF2-40B4-BE49-F238E27FC236}">
                <a16:creationId xmlns:a16="http://schemas.microsoft.com/office/drawing/2014/main" id="{E95550D0-A59C-5325-ED17-C2579D2F0DCC}"/>
              </a:ext>
            </a:extLst>
          </p:cNvPr>
          <p:cNvGrpSpPr/>
          <p:nvPr/>
        </p:nvGrpSpPr>
        <p:grpSpPr>
          <a:xfrm>
            <a:off x="3993941" y="1060291"/>
            <a:ext cx="1080000" cy="1080000"/>
            <a:chOff x="3033387" y="3365235"/>
            <a:chExt cx="1260000" cy="1260000"/>
          </a:xfrm>
        </p:grpSpPr>
        <p:grpSp>
          <p:nvGrpSpPr>
            <p:cNvPr id="47" name="Group 46">
              <a:extLst>
                <a:ext uri="{FF2B5EF4-FFF2-40B4-BE49-F238E27FC236}">
                  <a16:creationId xmlns:a16="http://schemas.microsoft.com/office/drawing/2014/main" id="{7C49E454-0012-909A-855F-FF2FD7BE99F3}"/>
                </a:ext>
              </a:extLst>
            </p:cNvPr>
            <p:cNvGrpSpPr/>
            <p:nvPr/>
          </p:nvGrpSpPr>
          <p:grpSpPr>
            <a:xfrm>
              <a:off x="3033387" y="3365235"/>
              <a:ext cx="1260000" cy="1260000"/>
              <a:chOff x="1678489" y="1465545"/>
              <a:chExt cx="1260000" cy="1260000"/>
            </a:xfrm>
          </p:grpSpPr>
          <p:sp>
            <p:nvSpPr>
              <p:cNvPr id="49" name="Oval 48">
                <a:extLst>
                  <a:ext uri="{FF2B5EF4-FFF2-40B4-BE49-F238E27FC236}">
                    <a16:creationId xmlns:a16="http://schemas.microsoft.com/office/drawing/2014/main" id="{AAD8631B-C19E-687F-BCE1-138A909D1FC0}"/>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0" name="Oval 49">
                <a:extLst>
                  <a:ext uri="{FF2B5EF4-FFF2-40B4-BE49-F238E27FC236}">
                    <a16:creationId xmlns:a16="http://schemas.microsoft.com/office/drawing/2014/main" id="{83251ECE-875F-C0D0-8462-1B94B0108046}"/>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48" name="Graphic 47" descr="Questions with solid fill">
              <a:extLst>
                <a:ext uri="{FF2B5EF4-FFF2-40B4-BE49-F238E27FC236}">
                  <a16:creationId xmlns:a16="http://schemas.microsoft.com/office/drawing/2014/main" id="{882C647F-5FCC-85F2-2025-B4A0309E74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4686" y="3541167"/>
              <a:ext cx="914400" cy="914400"/>
            </a:xfrm>
            <a:prstGeom prst="rect">
              <a:avLst/>
            </a:prstGeom>
          </p:spPr>
        </p:pic>
      </p:grpSp>
      <p:grpSp>
        <p:nvGrpSpPr>
          <p:cNvPr id="51" name="Group 50">
            <a:extLst>
              <a:ext uri="{FF2B5EF4-FFF2-40B4-BE49-F238E27FC236}">
                <a16:creationId xmlns:a16="http://schemas.microsoft.com/office/drawing/2014/main" id="{1E11A690-1C72-2AE9-831E-36EA76C9A4F9}"/>
              </a:ext>
            </a:extLst>
          </p:cNvPr>
          <p:cNvGrpSpPr/>
          <p:nvPr/>
        </p:nvGrpSpPr>
        <p:grpSpPr>
          <a:xfrm>
            <a:off x="6741255" y="1046835"/>
            <a:ext cx="1080000" cy="1080000"/>
            <a:chOff x="5336877" y="3603797"/>
            <a:chExt cx="1260000" cy="1260000"/>
          </a:xfrm>
        </p:grpSpPr>
        <p:grpSp>
          <p:nvGrpSpPr>
            <p:cNvPr id="52" name="Group 51">
              <a:extLst>
                <a:ext uri="{FF2B5EF4-FFF2-40B4-BE49-F238E27FC236}">
                  <a16:creationId xmlns:a16="http://schemas.microsoft.com/office/drawing/2014/main" id="{C222A5B2-B0BC-51F6-5E3A-84EF25E8762B}"/>
                </a:ext>
              </a:extLst>
            </p:cNvPr>
            <p:cNvGrpSpPr/>
            <p:nvPr/>
          </p:nvGrpSpPr>
          <p:grpSpPr>
            <a:xfrm>
              <a:off x="5336877" y="3603797"/>
              <a:ext cx="1260000" cy="1260000"/>
              <a:chOff x="1678489" y="1465545"/>
              <a:chExt cx="1260000" cy="1260000"/>
            </a:xfrm>
          </p:grpSpPr>
          <p:sp>
            <p:nvSpPr>
              <p:cNvPr id="54" name="Oval 53">
                <a:extLst>
                  <a:ext uri="{FF2B5EF4-FFF2-40B4-BE49-F238E27FC236}">
                    <a16:creationId xmlns:a16="http://schemas.microsoft.com/office/drawing/2014/main" id="{F3801EC5-D48F-6100-A860-79EF3A41DBAA}"/>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5" name="Oval 54">
                <a:extLst>
                  <a:ext uri="{FF2B5EF4-FFF2-40B4-BE49-F238E27FC236}">
                    <a16:creationId xmlns:a16="http://schemas.microsoft.com/office/drawing/2014/main" id="{A09FF527-EDFA-0BEA-D38F-D5C1CC88086A}"/>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53" name="Graphic 52" descr="Gears with solid fill">
              <a:extLst>
                <a:ext uri="{FF2B5EF4-FFF2-40B4-BE49-F238E27FC236}">
                  <a16:creationId xmlns:a16="http://schemas.microsoft.com/office/drawing/2014/main" id="{673151AB-80E1-E535-4174-9C28C79775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19885" y="3774280"/>
              <a:ext cx="914400" cy="914400"/>
            </a:xfrm>
            <a:prstGeom prst="rect">
              <a:avLst/>
            </a:prstGeom>
          </p:spPr>
        </p:pic>
      </p:grpSp>
    </p:spTree>
    <p:extLst>
      <p:ext uri="{BB962C8B-B14F-4D97-AF65-F5344CB8AC3E}">
        <p14:creationId xmlns:p14="http://schemas.microsoft.com/office/powerpoint/2010/main" val="57708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dirty="0"/>
              <a:t>Application Team Onboarding (Tier0 Provisioning) </a:t>
            </a:r>
          </a:p>
        </p:txBody>
      </p:sp>
      <p:grpSp>
        <p:nvGrpSpPr>
          <p:cNvPr id="18" name="Group 17">
            <a:extLst>
              <a:ext uri="{FF2B5EF4-FFF2-40B4-BE49-F238E27FC236}">
                <a16:creationId xmlns:a16="http://schemas.microsoft.com/office/drawing/2014/main" id="{6CF34E3D-35CD-0B5A-8606-9B90A7A3566F}"/>
              </a:ext>
            </a:extLst>
          </p:cNvPr>
          <p:cNvGrpSpPr/>
          <p:nvPr/>
        </p:nvGrpSpPr>
        <p:grpSpPr>
          <a:xfrm>
            <a:off x="466849" y="3880265"/>
            <a:ext cx="11050716" cy="2434347"/>
            <a:chOff x="457199" y="3596392"/>
            <a:chExt cx="6226630" cy="3407085"/>
          </a:xfrm>
        </p:grpSpPr>
        <p:sp>
          <p:nvSpPr>
            <p:cNvPr id="6" name="Rectangle 5">
              <a:extLst>
                <a:ext uri="{FF2B5EF4-FFF2-40B4-BE49-F238E27FC236}">
                  <a16:creationId xmlns:a16="http://schemas.microsoft.com/office/drawing/2014/main" id="{DA0C4BA3-55F8-5F58-370A-357ADADAEF36}"/>
                </a:ext>
              </a:extLst>
            </p:cNvPr>
            <p:cNvSpPr/>
            <p:nvPr/>
          </p:nvSpPr>
          <p:spPr bwMode="gray">
            <a:xfrm>
              <a:off x="457199" y="3596392"/>
              <a:ext cx="6226630" cy="3373515"/>
            </a:xfrm>
            <a:prstGeom prst="rect">
              <a:avLst/>
            </a:prstGeom>
            <a:solidFill>
              <a:schemeClr val="bg2"/>
            </a:solidFill>
            <a:ln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4" name="TextBox 13">
              <a:extLst>
                <a:ext uri="{FF2B5EF4-FFF2-40B4-BE49-F238E27FC236}">
                  <a16:creationId xmlns:a16="http://schemas.microsoft.com/office/drawing/2014/main" id="{0695EA8E-CA57-EDA9-2256-2B5EE1BFC72B}"/>
                </a:ext>
              </a:extLst>
            </p:cNvPr>
            <p:cNvSpPr txBox="1"/>
            <p:nvPr/>
          </p:nvSpPr>
          <p:spPr bwMode="gray">
            <a:xfrm>
              <a:off x="570604" y="3686618"/>
              <a:ext cx="5986949" cy="3316859"/>
            </a:xfrm>
            <a:prstGeom prst="rect">
              <a:avLst/>
            </a:prstGeom>
            <a:noFill/>
          </p:spPr>
          <p:txBody>
            <a:bodyPr vert="horz" wrap="square" lIns="0" tIns="0" rIns="0" bIns="0" numCol="2" rtlCol="0">
              <a:spAutoFit/>
            </a:bodyPr>
            <a:lstStyle/>
            <a:p>
              <a:pPr algn="l">
                <a:spcBef>
                  <a:spcPts val="600"/>
                </a:spcBef>
              </a:pPr>
              <a:r>
                <a:rPr lang="en-IN" sz="1600" b="1" dirty="0">
                  <a:solidFill>
                    <a:schemeClr val="tx2"/>
                  </a:solidFill>
                  <a:latin typeface="Calibri" panose="020F0502020204030204" pitchFamily="34" charset="0"/>
                  <a:cs typeface="Calibri" panose="020F0502020204030204" pitchFamily="34" charset="0"/>
                </a:rPr>
                <a:t>Flow Explanation</a:t>
              </a:r>
              <a:endParaRPr lang="en-IN" sz="1600" dirty="0">
                <a:solidFill>
                  <a:schemeClr val="tx2"/>
                </a:solidFill>
                <a:latin typeface="Calibri" panose="020F0502020204030204" pitchFamily="34" charset="0"/>
                <a:cs typeface="Calibri" panose="020F0502020204030204" pitchFamily="34" charset="0"/>
              </a:endParaRPr>
            </a:p>
            <a:p>
              <a:pPr marL="314325" indent="-314325" algn="l">
                <a:buFont typeface="Arial" panose="020B0604020202020204" pitchFamily="34" charset="0"/>
                <a:buChar char="•"/>
              </a:pPr>
              <a:r>
                <a:rPr lang="en-IN" sz="1400" b="1" i="0" dirty="0">
                  <a:solidFill>
                    <a:schemeClr val="tx2"/>
                  </a:solidFill>
                  <a:effectLst/>
                  <a:latin typeface="Calibri" panose="020F0502020204030204" pitchFamily="34" charset="0"/>
                  <a:cs typeface="Calibri" panose="020F0502020204030204" pitchFamily="34" charset="0"/>
                </a:rPr>
                <a:t>Tenant Creation (If needed) – </a:t>
              </a:r>
              <a:r>
                <a:rPr lang="en-IN" sz="1400" i="0" dirty="0">
                  <a:solidFill>
                    <a:schemeClr val="tx1">
                      <a:lumMod val="50000"/>
                    </a:schemeClr>
                  </a:solidFill>
                  <a:effectLst/>
                  <a:latin typeface="Calibri" panose="020F0502020204030204" pitchFamily="34" charset="0"/>
                  <a:cs typeface="Calibri" panose="020F0502020204030204" pitchFamily="34" charset="0"/>
                </a:rPr>
                <a:t>The tenant will be created </a:t>
              </a:r>
              <a:r>
                <a:rPr lang="en-IN" sz="1400" dirty="0">
                  <a:solidFill>
                    <a:schemeClr val="tx1">
                      <a:lumMod val="50000"/>
                    </a:schemeClr>
                  </a:solidFill>
                  <a:latin typeface="Calibri" panose="020F0502020204030204" pitchFamily="34" charset="0"/>
                  <a:cs typeface="Calibri" panose="020F0502020204030204" pitchFamily="34" charset="0"/>
                </a:rPr>
                <a:t>as per the requirement after application team provides the prerequisite information.</a:t>
              </a:r>
              <a:endParaRPr lang="en-IN" sz="1400" i="0" dirty="0">
                <a:solidFill>
                  <a:schemeClr val="tx2"/>
                </a:solidFill>
                <a:effectLst/>
                <a:latin typeface="Calibri" panose="020F0502020204030204" pitchFamily="34" charset="0"/>
                <a:cs typeface="Calibri" panose="020F0502020204030204" pitchFamily="34" charset="0"/>
              </a:endParaRPr>
            </a:p>
            <a:p>
              <a:pPr marL="314325" indent="-314325" algn="l">
                <a:buFont typeface="Arial" panose="020B0604020202020204" pitchFamily="34" charset="0"/>
                <a:buChar char="•"/>
              </a:pPr>
              <a:r>
                <a:rPr lang="en-IN" sz="1400" b="1" dirty="0">
                  <a:solidFill>
                    <a:schemeClr val="tx2"/>
                  </a:solidFill>
                  <a:latin typeface="Calibri" panose="020F0502020204030204" pitchFamily="34" charset="0"/>
                  <a:cs typeface="Calibri" panose="020F0502020204030204" pitchFamily="34" charset="0"/>
                </a:rPr>
                <a:t>Subscription Creation – </a:t>
              </a:r>
              <a:r>
                <a:rPr lang="en-IN" sz="1400" dirty="0">
                  <a:solidFill>
                    <a:schemeClr val="tx1">
                      <a:lumMod val="50000"/>
                    </a:schemeClr>
                  </a:solidFill>
                  <a:latin typeface="Calibri" panose="020F0502020204030204" pitchFamily="34" charset="0"/>
                  <a:cs typeface="Calibri" panose="020F0502020204030204" pitchFamily="34" charset="0"/>
                </a:rPr>
                <a:t>The subscription will be created by Tier0 team using the information provided by application team in previous step.</a:t>
              </a:r>
              <a:endParaRPr lang="en-IN" sz="1400" b="1" dirty="0">
                <a:solidFill>
                  <a:schemeClr val="tx2"/>
                </a:solidFill>
                <a:latin typeface="Calibri" panose="020F0502020204030204" pitchFamily="34" charset="0"/>
                <a:cs typeface="Calibri" panose="020F0502020204030204" pitchFamily="34" charset="0"/>
              </a:endParaRPr>
            </a:p>
            <a:p>
              <a:pPr marL="314325" indent="-314325" algn="l">
                <a:buFont typeface="Arial" panose="020B0604020202020204" pitchFamily="34" charset="0"/>
                <a:buChar char="•"/>
              </a:pPr>
              <a:r>
                <a:rPr lang="en-IN" sz="1400" b="1" i="0" dirty="0">
                  <a:solidFill>
                    <a:schemeClr val="tx2"/>
                  </a:solidFill>
                  <a:effectLst/>
                  <a:latin typeface="Calibri" panose="020F0502020204030204" pitchFamily="34" charset="0"/>
                  <a:cs typeface="Calibri" panose="020F0502020204030204" pitchFamily="34" charset="0"/>
                </a:rPr>
                <a:t>Granting Access (To Tier0) – </a:t>
              </a:r>
              <a:r>
                <a:rPr lang="en-IN" sz="1400" i="0" dirty="0">
                  <a:solidFill>
                    <a:schemeClr val="tx1">
                      <a:lumMod val="50000"/>
                    </a:schemeClr>
                  </a:solidFill>
                  <a:effectLst/>
                  <a:latin typeface="Calibri" panose="020F0502020204030204" pitchFamily="34" charset="0"/>
                  <a:cs typeface="Calibri" panose="020F0502020204030204" pitchFamily="34" charset="0"/>
                </a:rPr>
                <a:t>The Tier0 Support team will need access to the subscriptions for setting up the configuration files.</a:t>
              </a:r>
              <a:endParaRPr lang="en-IN" sz="1400" b="1" i="0" dirty="0">
                <a:solidFill>
                  <a:schemeClr val="tx2"/>
                </a:solidFill>
                <a:effectLst/>
                <a:latin typeface="Calibri" panose="020F0502020204030204" pitchFamily="34" charset="0"/>
                <a:cs typeface="Calibri" panose="020F0502020204030204" pitchFamily="34" charset="0"/>
              </a:endParaRPr>
            </a:p>
            <a:p>
              <a:pPr marL="314325" indent="-314325" algn="l">
                <a:buFont typeface="Arial" panose="020B0604020202020204" pitchFamily="34" charset="0"/>
                <a:buChar char="•"/>
              </a:pPr>
              <a:r>
                <a:rPr lang="en-IN" sz="1400" b="1" dirty="0">
                  <a:solidFill>
                    <a:schemeClr val="tx2"/>
                  </a:solidFill>
                  <a:latin typeface="Calibri" panose="020F0502020204030204" pitchFamily="34" charset="0"/>
                  <a:cs typeface="Calibri" panose="020F0502020204030204" pitchFamily="34" charset="0"/>
                </a:rPr>
                <a:t>Application team submit the ticket and form – </a:t>
              </a:r>
              <a:r>
                <a:rPr lang="en-IN" sz="1400" dirty="0">
                  <a:solidFill>
                    <a:schemeClr val="tx1">
                      <a:lumMod val="50000"/>
                    </a:schemeClr>
                  </a:solidFill>
                  <a:latin typeface="Calibri" panose="020F0502020204030204" pitchFamily="34" charset="0"/>
                  <a:cs typeface="Calibri" panose="020F0502020204030204" pitchFamily="34" charset="0"/>
                </a:rPr>
                <a:t>Once the application team is ready with all the details of subscription, they need to fill the onboarding form with required details and create a Service Now ticket to submit that form.</a:t>
              </a:r>
              <a:endParaRPr lang="en-IN" sz="1400" b="1" dirty="0">
                <a:solidFill>
                  <a:schemeClr val="tx2"/>
                </a:solidFill>
                <a:latin typeface="Calibri" panose="020F0502020204030204" pitchFamily="34" charset="0"/>
                <a:cs typeface="Calibri" panose="020F0502020204030204" pitchFamily="34" charset="0"/>
              </a:endParaRPr>
            </a:p>
            <a:p>
              <a:pPr marL="314325" indent="-314325" algn="l">
                <a:buFont typeface="Arial" panose="020B0604020202020204" pitchFamily="34" charset="0"/>
                <a:buChar char="•"/>
              </a:pPr>
              <a:r>
                <a:rPr lang="en-IN" sz="1400" b="1" i="0" dirty="0">
                  <a:solidFill>
                    <a:schemeClr val="tx2"/>
                  </a:solidFill>
                  <a:effectLst/>
                  <a:latin typeface="Calibri" panose="020F0502020204030204" pitchFamily="34" charset="0"/>
                  <a:cs typeface="Calibri" panose="020F0502020204030204" pitchFamily="34" charset="0"/>
                </a:rPr>
                <a:t>Deployment of Tier0 Services – </a:t>
              </a:r>
              <a:r>
                <a:rPr lang="en-IN" sz="1400" i="0" dirty="0">
                  <a:solidFill>
                    <a:schemeClr val="tx1">
                      <a:lumMod val="50000"/>
                    </a:schemeClr>
                  </a:solidFill>
                  <a:effectLst/>
                  <a:latin typeface="Calibri" panose="020F0502020204030204" pitchFamily="34" charset="0"/>
                  <a:cs typeface="Calibri" panose="020F0502020204030204" pitchFamily="34" charset="0"/>
                </a:rPr>
                <a:t>Tier0 team will deploy the components for the provisioning of features.</a:t>
              </a:r>
              <a:endParaRPr lang="en-IN" sz="1400" b="1" i="0" dirty="0">
                <a:solidFill>
                  <a:schemeClr val="tx2"/>
                </a:solidFill>
                <a:effectLst/>
                <a:latin typeface="Calibri" panose="020F0502020204030204" pitchFamily="34" charset="0"/>
                <a:cs typeface="Calibri" panose="020F0502020204030204" pitchFamily="34" charset="0"/>
              </a:endParaRPr>
            </a:p>
            <a:p>
              <a:pPr marL="314325" indent="-314325">
                <a:buFont typeface="Arial" panose="020B0604020202020204" pitchFamily="34" charset="0"/>
                <a:buChar char="•"/>
              </a:pPr>
              <a:r>
                <a:rPr lang="en-IN" sz="1400" b="1" i="0" dirty="0">
                  <a:solidFill>
                    <a:schemeClr val="tx2"/>
                  </a:solidFill>
                  <a:effectLst/>
                  <a:latin typeface="Calibri" panose="020F0502020204030204" pitchFamily="34" charset="0"/>
                  <a:cs typeface="Calibri" panose="020F0502020204030204" pitchFamily="34" charset="0"/>
                </a:rPr>
                <a:t>Granting Access (To Application Team) – </a:t>
              </a:r>
              <a:r>
                <a:rPr lang="en-IN" sz="1400" i="0" dirty="0">
                  <a:solidFill>
                    <a:schemeClr val="tx1">
                      <a:lumMod val="50000"/>
                    </a:schemeClr>
                  </a:solidFill>
                  <a:effectLst/>
                  <a:latin typeface="Calibri" panose="020F0502020204030204" pitchFamily="34" charset="0"/>
                  <a:cs typeface="Calibri" panose="020F0502020204030204" pitchFamily="34" charset="0"/>
                </a:rPr>
                <a:t>Once application team receives access to the subscriptions, they need to validate their access and perform testing on the provisioned features.</a:t>
              </a:r>
              <a:endParaRPr lang="en-IN" sz="1400" b="1" i="0" dirty="0">
                <a:solidFill>
                  <a:schemeClr val="tx2"/>
                </a:solidFill>
                <a:effectLst/>
                <a:latin typeface="Calibri" panose="020F0502020204030204" pitchFamily="34" charset="0"/>
                <a:cs typeface="Calibri" panose="020F0502020204030204" pitchFamily="34" charset="0"/>
              </a:endParaRPr>
            </a:p>
            <a:p>
              <a:pPr marL="314325" indent="-314325" algn="l">
                <a:buFont typeface="Arial" panose="020B0604020202020204" pitchFamily="34" charset="0"/>
                <a:buChar char="•"/>
              </a:pPr>
              <a:r>
                <a:rPr lang="en-IN" sz="1400" b="1" dirty="0">
                  <a:solidFill>
                    <a:schemeClr val="tx2"/>
                  </a:solidFill>
                  <a:latin typeface="Calibri" panose="020F0502020204030204" pitchFamily="34" charset="0"/>
                  <a:cs typeface="Calibri" panose="020F0502020204030204" pitchFamily="34" charset="0"/>
                </a:rPr>
                <a:t>Tenant/Subscription Handover – </a:t>
              </a:r>
              <a:r>
                <a:rPr lang="en-IN" sz="1400" dirty="0">
                  <a:solidFill>
                    <a:schemeClr val="tx1">
                      <a:lumMod val="50000"/>
                    </a:schemeClr>
                  </a:solidFill>
                  <a:latin typeface="Calibri" panose="020F0502020204030204" pitchFamily="34" charset="0"/>
                  <a:cs typeface="Calibri" panose="020F0502020204030204" pitchFamily="34" charset="0"/>
                </a:rPr>
                <a:t>After successful closure of service now ticket, the subscription will be handed over to the application team.</a:t>
              </a:r>
              <a:endParaRPr lang="en-IN" sz="1400" b="1" dirty="0">
                <a:solidFill>
                  <a:schemeClr val="tx2"/>
                </a:solidFill>
                <a:latin typeface="Calibri" panose="020F0502020204030204" pitchFamily="34" charset="0"/>
                <a:cs typeface="Calibri" panose="020F0502020204030204" pitchFamily="34" charset="0"/>
              </a:endParaRPr>
            </a:p>
          </p:txBody>
        </p:sp>
      </p:grpSp>
      <p:graphicFrame>
        <p:nvGraphicFramePr>
          <p:cNvPr id="2" name="Table 1">
            <a:extLst>
              <a:ext uri="{FF2B5EF4-FFF2-40B4-BE49-F238E27FC236}">
                <a16:creationId xmlns:a16="http://schemas.microsoft.com/office/drawing/2014/main" id="{1AC4F60F-85C4-F591-2C2B-2FFEBDAB223D}"/>
              </a:ext>
            </a:extLst>
          </p:cNvPr>
          <p:cNvGraphicFramePr>
            <a:graphicFrameLocks noGrp="1"/>
          </p:cNvGraphicFramePr>
          <p:nvPr/>
        </p:nvGraphicFramePr>
        <p:xfrm>
          <a:off x="8168127" y="2039861"/>
          <a:ext cx="3349438" cy="1090199"/>
        </p:xfrm>
        <a:graphic>
          <a:graphicData uri="http://schemas.openxmlformats.org/drawingml/2006/table">
            <a:tbl>
              <a:tblPr firstRow="1" bandRow="1">
                <a:tableStyleId>{5FD0F851-EC5A-4D38-B0AD-8093EC10F338}</a:tableStyleId>
              </a:tblPr>
              <a:tblGrid>
                <a:gridCol w="2433294">
                  <a:extLst>
                    <a:ext uri="{9D8B030D-6E8A-4147-A177-3AD203B41FA5}">
                      <a16:colId xmlns:a16="http://schemas.microsoft.com/office/drawing/2014/main" val="3176220448"/>
                    </a:ext>
                  </a:extLst>
                </a:gridCol>
                <a:gridCol w="916144">
                  <a:extLst>
                    <a:ext uri="{9D8B030D-6E8A-4147-A177-3AD203B41FA5}">
                      <a16:colId xmlns:a16="http://schemas.microsoft.com/office/drawing/2014/main" val="2741844452"/>
                    </a:ext>
                  </a:extLst>
                </a:gridCol>
              </a:tblGrid>
              <a:tr h="313617">
                <a:tc gridSpan="2">
                  <a:txBody>
                    <a:bodyPr/>
                    <a:lstStyle/>
                    <a:p>
                      <a:pPr algn="ctr"/>
                      <a:r>
                        <a:rPr lang="en-US" sz="1400" dirty="0">
                          <a:solidFill>
                            <a:schemeClr val="tx2"/>
                          </a:solidFill>
                          <a:latin typeface="Calibri" panose="020F0502020204030204" pitchFamily="34" charset="0"/>
                          <a:cs typeface="Calibri" panose="020F0502020204030204" pitchFamily="34" charset="0"/>
                        </a:rPr>
                        <a:t>Timelines</a:t>
                      </a:r>
                    </a:p>
                  </a:txBody>
                  <a:tcPr>
                    <a:solidFill>
                      <a:schemeClr val="bg2"/>
                    </a:solidFill>
                  </a:tcPr>
                </a:tc>
                <a:tc hMerge="1">
                  <a:txBody>
                    <a:bodyPr/>
                    <a:lstStyle/>
                    <a:p>
                      <a:endParaRPr lang="en-US"/>
                    </a:p>
                  </a:txBody>
                  <a:tcPr/>
                </a:tc>
                <a:extLst>
                  <a:ext uri="{0D108BD9-81ED-4DB2-BD59-A6C34878D82A}">
                    <a16:rowId xmlns:a16="http://schemas.microsoft.com/office/drawing/2014/main" val="3082306834"/>
                  </a:ext>
                </a:extLst>
              </a:tr>
              <a:tr h="462965">
                <a:tc>
                  <a:txBody>
                    <a:bodyPr/>
                    <a:lstStyle/>
                    <a:p>
                      <a:r>
                        <a:rPr lang="en-US" sz="1200">
                          <a:latin typeface="Calibri" panose="020F0502020204030204" pitchFamily="34" charset="0"/>
                          <a:cs typeface="Calibri" panose="020F0502020204030204" pitchFamily="34" charset="0"/>
                        </a:rPr>
                        <a:t>SLA for tenant and subscription creation (including approvals)</a:t>
                      </a:r>
                    </a:p>
                  </a:txBody>
                  <a:tcPr>
                    <a:solidFill>
                      <a:schemeClr val="bg2"/>
                    </a:solidFill>
                  </a:tcPr>
                </a:tc>
                <a:tc>
                  <a:txBody>
                    <a:bodyPr/>
                    <a:lstStyle/>
                    <a:p>
                      <a:r>
                        <a:rPr lang="en-US" sz="1200" dirty="0">
                          <a:latin typeface="Calibri" panose="020F0502020204030204" pitchFamily="34" charset="0"/>
                          <a:cs typeface="Calibri" panose="020F0502020204030204" pitchFamily="34" charset="0"/>
                        </a:rPr>
                        <a:t>3-4 weeks</a:t>
                      </a:r>
                    </a:p>
                  </a:txBody>
                  <a:tcPr>
                    <a:solidFill>
                      <a:schemeClr val="bg2"/>
                    </a:solidFill>
                  </a:tcPr>
                </a:tc>
                <a:extLst>
                  <a:ext uri="{0D108BD9-81ED-4DB2-BD59-A6C34878D82A}">
                    <a16:rowId xmlns:a16="http://schemas.microsoft.com/office/drawing/2014/main" val="1427873631"/>
                  </a:ext>
                </a:extLst>
              </a:tr>
              <a:tr h="313617">
                <a:tc>
                  <a:txBody>
                    <a:bodyPr/>
                    <a:lstStyle/>
                    <a:p>
                      <a:r>
                        <a:rPr lang="en-US" sz="1200">
                          <a:latin typeface="Calibri" panose="020F0502020204030204" pitchFamily="34" charset="0"/>
                          <a:cs typeface="Calibri" panose="020F0502020204030204" pitchFamily="34" charset="0"/>
                        </a:rPr>
                        <a:t>SLA for Tier0 Provisioning</a:t>
                      </a:r>
                    </a:p>
                  </a:txBody>
                  <a:tcPr>
                    <a:solidFill>
                      <a:schemeClr val="bg2"/>
                    </a:solidFill>
                  </a:tcPr>
                </a:tc>
                <a:tc>
                  <a:txBody>
                    <a:bodyPr/>
                    <a:lstStyle/>
                    <a:p>
                      <a:r>
                        <a:rPr lang="en-US" sz="1200" dirty="0">
                          <a:latin typeface="Calibri" panose="020F0502020204030204" pitchFamily="34" charset="0"/>
                          <a:cs typeface="Calibri" panose="020F0502020204030204" pitchFamily="34" charset="0"/>
                        </a:rPr>
                        <a:t>2-3 Weeks</a:t>
                      </a:r>
                    </a:p>
                  </a:txBody>
                  <a:tcPr>
                    <a:solidFill>
                      <a:schemeClr val="bg2"/>
                    </a:solidFill>
                  </a:tcPr>
                </a:tc>
                <a:extLst>
                  <a:ext uri="{0D108BD9-81ED-4DB2-BD59-A6C34878D82A}">
                    <a16:rowId xmlns:a16="http://schemas.microsoft.com/office/drawing/2014/main" val="1031832508"/>
                  </a:ext>
                </a:extLst>
              </a:tr>
            </a:tbl>
          </a:graphicData>
        </a:graphic>
      </p:graphicFrame>
      <p:pic>
        <p:nvPicPr>
          <p:cNvPr id="4" name="Picture 3">
            <a:extLst>
              <a:ext uri="{FF2B5EF4-FFF2-40B4-BE49-F238E27FC236}">
                <a16:creationId xmlns:a16="http://schemas.microsoft.com/office/drawing/2014/main" id="{6C619325-9CB7-038A-1F1D-6953FE46D236}"/>
              </a:ext>
            </a:extLst>
          </p:cNvPr>
          <p:cNvPicPr>
            <a:picLocks noChangeAspect="1"/>
          </p:cNvPicPr>
          <p:nvPr/>
        </p:nvPicPr>
        <p:blipFill>
          <a:blip r:embed="rId3"/>
          <a:stretch>
            <a:fillRect/>
          </a:stretch>
        </p:blipFill>
        <p:spPr>
          <a:xfrm>
            <a:off x="526871" y="1016956"/>
            <a:ext cx="7460290" cy="2832242"/>
          </a:xfrm>
          <a:prstGeom prst="rect">
            <a:avLst/>
          </a:prstGeom>
        </p:spPr>
      </p:pic>
    </p:spTree>
    <p:extLst>
      <p:ext uri="{BB962C8B-B14F-4D97-AF65-F5344CB8AC3E}">
        <p14:creationId xmlns:p14="http://schemas.microsoft.com/office/powerpoint/2010/main" val="870644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a:t>Perimeter Protection (Ingress) Intake</a:t>
            </a:r>
          </a:p>
        </p:txBody>
      </p:sp>
      <p:grpSp>
        <p:nvGrpSpPr>
          <p:cNvPr id="19" name="Group 18">
            <a:extLst>
              <a:ext uri="{FF2B5EF4-FFF2-40B4-BE49-F238E27FC236}">
                <a16:creationId xmlns:a16="http://schemas.microsoft.com/office/drawing/2014/main" id="{6B8D78DA-013A-8503-F475-C0BCB19FE476}"/>
              </a:ext>
            </a:extLst>
          </p:cNvPr>
          <p:cNvGrpSpPr/>
          <p:nvPr/>
        </p:nvGrpSpPr>
        <p:grpSpPr>
          <a:xfrm>
            <a:off x="575342" y="4975689"/>
            <a:ext cx="6829276" cy="965266"/>
            <a:chOff x="7017036" y="6185846"/>
            <a:chExt cx="5157827" cy="1044315"/>
          </a:xfrm>
        </p:grpSpPr>
        <p:sp>
          <p:nvSpPr>
            <p:cNvPr id="17" name="Rectangle 16">
              <a:extLst>
                <a:ext uri="{FF2B5EF4-FFF2-40B4-BE49-F238E27FC236}">
                  <a16:creationId xmlns:a16="http://schemas.microsoft.com/office/drawing/2014/main" id="{C4E25A56-6F4E-DC1E-DA59-358FEEECF783}"/>
                </a:ext>
              </a:extLst>
            </p:cNvPr>
            <p:cNvSpPr/>
            <p:nvPr/>
          </p:nvSpPr>
          <p:spPr bwMode="gray">
            <a:xfrm>
              <a:off x="7017036" y="6185846"/>
              <a:ext cx="5157827" cy="1022261"/>
            </a:xfrm>
            <a:prstGeom prst="rect">
              <a:avLst/>
            </a:prstGeom>
            <a:solidFill>
              <a:schemeClr val="bg2"/>
            </a:solidFill>
            <a:ln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7" name="TextBox 6">
              <a:extLst>
                <a:ext uri="{FF2B5EF4-FFF2-40B4-BE49-F238E27FC236}">
                  <a16:creationId xmlns:a16="http://schemas.microsoft.com/office/drawing/2014/main" id="{48BE54B9-32B5-499B-EBA0-E7074DC4661D}"/>
                </a:ext>
              </a:extLst>
            </p:cNvPr>
            <p:cNvSpPr txBox="1"/>
            <p:nvPr/>
          </p:nvSpPr>
          <p:spPr bwMode="gray">
            <a:xfrm>
              <a:off x="7134530" y="6331110"/>
              <a:ext cx="4738869" cy="899051"/>
            </a:xfrm>
            <a:prstGeom prst="rect">
              <a:avLst/>
            </a:prstGeom>
            <a:noFill/>
          </p:spPr>
          <p:txBody>
            <a:bodyPr vert="horz" wrap="square" lIns="0" tIns="0" rIns="0" bIns="0" rtlCol="0">
              <a:spAutoFit/>
            </a:bodyPr>
            <a:lstStyle/>
            <a:p>
              <a:pPr algn="l"/>
              <a:r>
                <a:rPr lang="en-IN" sz="1400" b="1">
                  <a:solidFill>
                    <a:schemeClr val="tx2"/>
                  </a:solidFill>
                  <a:latin typeface="Calibri" panose="020F0502020204030204" pitchFamily="34" charset="0"/>
                  <a:cs typeface="Calibri" panose="020F0502020204030204" pitchFamily="34" charset="0"/>
                </a:rPr>
                <a:t>Recommendation</a:t>
              </a:r>
            </a:p>
            <a:p>
              <a:pPr marL="285750" indent="-285750" algn="l">
                <a:buFont typeface="Arial" panose="020B0604020202020204" pitchFamily="34" charset="0"/>
                <a:buChar char="•"/>
              </a:pPr>
              <a:r>
                <a:rPr lang="en-IN" sz="1400">
                  <a:latin typeface="Calibri" panose="020F0502020204030204" pitchFamily="34" charset="0"/>
                  <a:cs typeface="Calibri" panose="020F0502020204030204" pitchFamily="34" charset="0"/>
                </a:rPr>
                <a:t>To minimize the impact in ongoing activities, initial onboarding should be done in the least used environment.</a:t>
              </a:r>
              <a:endParaRPr lang="en-IN" sz="1400" b="0" i="0">
                <a:effectLst/>
                <a:latin typeface="Calibri" panose="020F0502020204030204" pitchFamily="34" charset="0"/>
                <a:cs typeface="Calibri" panose="020F0502020204030204" pitchFamily="34" charset="0"/>
              </a:endParaRPr>
            </a:p>
            <a:p>
              <a:pPr marL="314325" indent="-314325" algn="l">
                <a:buFont typeface="Arial" panose="020B0604020202020204" pitchFamily="34" charset="0"/>
                <a:buChar char="•"/>
              </a:pPr>
              <a:endParaRPr lang="en-IN" sz="1200" b="0" i="0">
                <a:effectLst/>
                <a:latin typeface="Calibri" panose="020F0502020204030204"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6CF34E3D-35CD-0B5A-8606-9B90A7A3566F}"/>
              </a:ext>
            </a:extLst>
          </p:cNvPr>
          <p:cNvGrpSpPr/>
          <p:nvPr/>
        </p:nvGrpSpPr>
        <p:grpSpPr>
          <a:xfrm>
            <a:off x="7491045" y="2479432"/>
            <a:ext cx="4335257" cy="3457449"/>
            <a:chOff x="672441" y="4605220"/>
            <a:chExt cx="6011388" cy="2245842"/>
          </a:xfrm>
        </p:grpSpPr>
        <p:sp>
          <p:nvSpPr>
            <p:cNvPr id="6" name="Rectangle 5">
              <a:extLst>
                <a:ext uri="{FF2B5EF4-FFF2-40B4-BE49-F238E27FC236}">
                  <a16:creationId xmlns:a16="http://schemas.microsoft.com/office/drawing/2014/main" id="{DA0C4BA3-55F8-5F58-370A-357ADADAEF36}"/>
                </a:ext>
              </a:extLst>
            </p:cNvPr>
            <p:cNvSpPr/>
            <p:nvPr/>
          </p:nvSpPr>
          <p:spPr bwMode="gray">
            <a:xfrm>
              <a:off x="672441" y="4605220"/>
              <a:ext cx="6011388" cy="2245842"/>
            </a:xfrm>
            <a:prstGeom prst="rect">
              <a:avLst/>
            </a:prstGeom>
            <a:solidFill>
              <a:schemeClr val="bg2"/>
            </a:solidFill>
            <a:ln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4" name="TextBox 13">
              <a:extLst>
                <a:ext uri="{FF2B5EF4-FFF2-40B4-BE49-F238E27FC236}">
                  <a16:creationId xmlns:a16="http://schemas.microsoft.com/office/drawing/2014/main" id="{0695EA8E-CA57-EDA9-2256-2B5EE1BFC72B}"/>
                </a:ext>
              </a:extLst>
            </p:cNvPr>
            <p:cNvSpPr txBox="1"/>
            <p:nvPr/>
          </p:nvSpPr>
          <p:spPr bwMode="gray">
            <a:xfrm>
              <a:off x="836860" y="4718299"/>
              <a:ext cx="5727127" cy="1929240"/>
            </a:xfrm>
            <a:prstGeom prst="rect">
              <a:avLst/>
            </a:prstGeom>
            <a:noFill/>
          </p:spPr>
          <p:txBody>
            <a:bodyPr vert="horz" wrap="square" lIns="0" tIns="0" rIns="0" bIns="0" rtlCol="0">
              <a:spAutoFit/>
            </a:bodyPr>
            <a:lstStyle/>
            <a:p>
              <a:pPr algn="l">
                <a:spcBef>
                  <a:spcPts val="600"/>
                </a:spcBef>
              </a:pPr>
              <a:r>
                <a:rPr lang="en-IN" sz="1400" b="1" dirty="0">
                  <a:solidFill>
                    <a:schemeClr val="tx2"/>
                  </a:solidFill>
                  <a:latin typeface="Calibri" panose="020F0502020204030204" pitchFamily="34" charset="0"/>
                  <a:cs typeface="Calibri" panose="020F0502020204030204" pitchFamily="34" charset="0"/>
                </a:rPr>
                <a:t>Flow Explanation</a:t>
              </a:r>
              <a:endParaRPr lang="en-IN" sz="1400" dirty="0">
                <a:solidFill>
                  <a:schemeClr val="tx2"/>
                </a:solidFill>
                <a:latin typeface="Calibri" panose="020F0502020204030204" pitchFamily="34" charset="0"/>
                <a:cs typeface="Calibri" panose="020F0502020204030204" pitchFamily="34" charset="0"/>
              </a:endParaRPr>
            </a:p>
            <a:p>
              <a:pPr marL="171450" indent="-171450" algn="l">
                <a:spcBef>
                  <a:spcPts val="600"/>
                </a:spcBef>
                <a:buFont typeface="Arial" panose="020B0604020202020204" pitchFamily="34" charset="0"/>
                <a:buChar char="•"/>
              </a:pPr>
              <a:r>
                <a:rPr lang="en-IN" sz="1400" dirty="0">
                  <a:latin typeface="Calibri" panose="020F0502020204030204" pitchFamily="34" charset="0"/>
                  <a:cs typeface="Calibri" panose="020F0502020204030204" pitchFamily="34" charset="0"/>
                </a:rPr>
                <a:t>R</a:t>
              </a:r>
              <a:r>
                <a:rPr lang="en-IN" sz="1400" b="0" i="0" dirty="0">
                  <a:effectLst/>
                  <a:latin typeface="Calibri" panose="020F0502020204030204" pitchFamily="34" charset="0"/>
                  <a:cs typeface="Calibri" panose="020F0502020204030204" pitchFamily="34" charset="0"/>
                </a:rPr>
                <a:t>aise a </a:t>
              </a:r>
              <a:r>
                <a:rPr lang="en-IN" sz="1400" b="0" i="0" u="none" strike="noStrike" dirty="0">
                  <a:effectLst/>
                  <a:latin typeface="Calibri" panose="020F0502020204030204" pitchFamily="34" charset="0"/>
                  <a:cs typeface="Calibri" panose="020F0502020204030204" pitchFamily="34" charset="0"/>
                  <a:hlinkClick r:id="rId3"/>
                </a:rPr>
                <a:t>ServiceNow ticket</a:t>
              </a:r>
              <a:r>
                <a:rPr lang="en-IN" sz="1400" b="0" i="0" dirty="0">
                  <a:effectLst/>
                  <a:latin typeface="Calibri" panose="020F0502020204030204" pitchFamily="34" charset="0"/>
                  <a:cs typeface="Calibri" panose="020F0502020204030204" pitchFamily="34" charset="0"/>
                </a:rPr>
                <a:t> with </a:t>
              </a:r>
              <a:r>
                <a:rPr lang="en-IN" sz="1400" b="0" i="0" u="none" strike="noStrike" dirty="0">
                  <a:effectLst/>
                  <a:latin typeface="Calibri" panose="020F0502020204030204" pitchFamily="34" charset="0"/>
                  <a:cs typeface="Calibri" panose="020F0502020204030204" pitchFamily="34" charset="0"/>
                  <a:hlinkClick r:id="rId4" tooltip="download"/>
                </a:rPr>
                <a:t>Ingress Intake Form</a:t>
              </a:r>
              <a:r>
                <a:rPr lang="en-IN" sz="1400" b="0" i="0" dirty="0">
                  <a:effectLst/>
                  <a:latin typeface="Calibri" panose="020F0502020204030204" pitchFamily="34" charset="0"/>
                  <a:cs typeface="Calibri" panose="020F0502020204030204" pitchFamily="34" charset="0"/>
                </a:rPr>
                <a:t>. Separate ticket is needed for each environment.</a:t>
              </a:r>
            </a:p>
            <a:p>
              <a:pPr marL="171450" indent="-171450" algn="l">
                <a:spcBef>
                  <a:spcPts val="600"/>
                </a:spcBef>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Tier0 team will apply the necessary changes based on the intake form.</a:t>
              </a:r>
            </a:p>
            <a:p>
              <a:pPr marL="171450" indent="-171450" algn="l">
                <a:spcBef>
                  <a:spcPts val="600"/>
                </a:spcBef>
                <a:buFont typeface="Arial" panose="020B0604020202020204" pitchFamily="34" charset="0"/>
                <a:buChar char="•"/>
              </a:pPr>
              <a:r>
                <a:rPr lang="en-IN" sz="1400" dirty="0">
                  <a:latin typeface="Calibri" panose="020F0502020204030204" pitchFamily="34" charset="0"/>
                  <a:cs typeface="Calibri" panose="020F0502020204030204" pitchFamily="34" charset="0"/>
                </a:rPr>
                <a:t>Application team </a:t>
              </a:r>
              <a:r>
                <a:rPr lang="en-IN" sz="1400" b="0" i="0" dirty="0">
                  <a:effectLst/>
                  <a:latin typeface="Calibri" panose="020F0502020204030204" pitchFamily="34" charset="0"/>
                  <a:cs typeface="Calibri" panose="020F0502020204030204" pitchFamily="34" charset="0"/>
                </a:rPr>
                <a:t>needs to perform complete testing to ensure that all URLs are working.</a:t>
              </a:r>
            </a:p>
            <a:p>
              <a:pPr marL="171450" indent="-171450" algn="l">
                <a:spcBef>
                  <a:spcPts val="600"/>
                </a:spcBef>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If any URL gets blocked, application team needs to fix the vulnerabilities in the URL.</a:t>
              </a:r>
            </a:p>
            <a:p>
              <a:pPr marL="171450" indent="-171450">
                <a:spcBef>
                  <a:spcPts val="600"/>
                </a:spcBef>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Once the </a:t>
              </a:r>
              <a:r>
                <a:rPr lang="en-IN" sz="1400" dirty="0">
                  <a:latin typeface="Calibri" panose="020F0502020204030204" pitchFamily="34" charset="0"/>
                  <a:cs typeface="Calibri" panose="020F0502020204030204" pitchFamily="34" charset="0"/>
                </a:rPr>
                <a:t>application team</a:t>
              </a:r>
              <a:r>
                <a:rPr lang="en-IN" sz="1400" b="0" i="0" dirty="0">
                  <a:effectLst/>
                  <a:latin typeface="Calibri" panose="020F0502020204030204" pitchFamily="34" charset="0"/>
                  <a:cs typeface="Calibri" panose="020F0502020204030204" pitchFamily="34" charset="0"/>
                </a:rPr>
                <a:t> provides positive confirmation over ticket for the testing, the ticket will be closed.</a:t>
              </a:r>
            </a:p>
          </p:txBody>
        </p:sp>
      </p:grpSp>
      <p:graphicFrame>
        <p:nvGraphicFramePr>
          <p:cNvPr id="2" name="Table 1">
            <a:extLst>
              <a:ext uri="{FF2B5EF4-FFF2-40B4-BE49-F238E27FC236}">
                <a16:creationId xmlns:a16="http://schemas.microsoft.com/office/drawing/2014/main" id="{2445A816-2947-615C-7707-91D778DC56C2}"/>
              </a:ext>
            </a:extLst>
          </p:cNvPr>
          <p:cNvGraphicFramePr>
            <a:graphicFrameLocks noGrp="1"/>
          </p:cNvGraphicFramePr>
          <p:nvPr/>
        </p:nvGraphicFramePr>
        <p:xfrm>
          <a:off x="7491045" y="1390377"/>
          <a:ext cx="4335255" cy="944880"/>
        </p:xfrm>
        <a:graphic>
          <a:graphicData uri="http://schemas.openxmlformats.org/drawingml/2006/table">
            <a:tbl>
              <a:tblPr firstRow="1" bandRow="1">
                <a:tableStyleId>{5FD0F851-EC5A-4D38-B0AD-8093EC10F338}</a:tableStyleId>
              </a:tblPr>
              <a:tblGrid>
                <a:gridCol w="3282961">
                  <a:extLst>
                    <a:ext uri="{9D8B030D-6E8A-4147-A177-3AD203B41FA5}">
                      <a16:colId xmlns:a16="http://schemas.microsoft.com/office/drawing/2014/main" val="3176220448"/>
                    </a:ext>
                  </a:extLst>
                </a:gridCol>
                <a:gridCol w="1052294">
                  <a:extLst>
                    <a:ext uri="{9D8B030D-6E8A-4147-A177-3AD203B41FA5}">
                      <a16:colId xmlns:a16="http://schemas.microsoft.com/office/drawing/2014/main" val="2741844452"/>
                    </a:ext>
                  </a:extLst>
                </a:gridCol>
              </a:tblGrid>
              <a:tr h="274754">
                <a:tc gridSpan="2">
                  <a:txBody>
                    <a:bodyPr/>
                    <a:lstStyle/>
                    <a:p>
                      <a:pPr algn="ctr"/>
                      <a:r>
                        <a:rPr lang="en-US" sz="1400" dirty="0">
                          <a:solidFill>
                            <a:schemeClr val="tx2"/>
                          </a:solidFill>
                          <a:latin typeface="Calibri" panose="020F0502020204030204" pitchFamily="34" charset="0"/>
                          <a:cs typeface="Calibri" panose="020F0502020204030204" pitchFamily="34" charset="0"/>
                        </a:rPr>
                        <a:t>Timelines</a:t>
                      </a:r>
                    </a:p>
                  </a:txBody>
                  <a:tcPr>
                    <a:solidFill>
                      <a:schemeClr val="bg2"/>
                    </a:solidFill>
                  </a:tcPr>
                </a:tc>
                <a:tc hMerge="1">
                  <a:txBody>
                    <a:bodyPr/>
                    <a:lstStyle/>
                    <a:p>
                      <a:endParaRPr lang="en-US"/>
                    </a:p>
                  </a:txBody>
                  <a:tcPr/>
                </a:tc>
                <a:extLst>
                  <a:ext uri="{0D108BD9-81ED-4DB2-BD59-A6C34878D82A}">
                    <a16:rowId xmlns:a16="http://schemas.microsoft.com/office/drawing/2014/main" val="3082306834"/>
                  </a:ext>
                </a:extLst>
              </a:tr>
              <a:tr h="576983">
                <a:tc>
                  <a:txBody>
                    <a:bodyPr/>
                    <a:lstStyle/>
                    <a:p>
                      <a:pPr marL="0" indent="0" algn="l">
                        <a:buFont typeface="Arial" panose="020B0604020202020204" pitchFamily="34" charset="0"/>
                        <a:buNone/>
                      </a:pPr>
                      <a:r>
                        <a:rPr lang="en-IN" sz="1200" b="0" i="0" dirty="0">
                          <a:effectLst/>
                          <a:latin typeface="Calibri" panose="020F0502020204030204" pitchFamily="34" charset="0"/>
                          <a:cs typeface="Calibri" panose="020F0502020204030204" pitchFamily="34" charset="0"/>
                        </a:rPr>
                        <a:t>SLA for Tier0 </a:t>
                      </a:r>
                      <a:r>
                        <a:rPr lang="en-IN" sz="1200" dirty="0">
                          <a:latin typeface="Calibri" panose="020F0502020204030204" pitchFamily="34" charset="0"/>
                          <a:cs typeface="Calibri" panose="020F0502020204030204" pitchFamily="34" charset="0"/>
                        </a:rPr>
                        <a:t>to execute the ingress onboarding activities</a:t>
                      </a:r>
                      <a:r>
                        <a:rPr lang="en-IN" sz="1200" b="0" i="0" dirty="0">
                          <a:effectLst/>
                          <a:latin typeface="Calibri" panose="020F0502020204030204" pitchFamily="34" charset="0"/>
                          <a:cs typeface="Calibri" panose="020F0502020204030204" pitchFamily="34" charset="0"/>
                        </a:rPr>
                        <a:t> including Domain registration (excluding application team’s testing and vulnerability fixing)</a:t>
                      </a:r>
                    </a:p>
                  </a:txBody>
                  <a:tcPr>
                    <a:solidFill>
                      <a:schemeClr val="bg2"/>
                    </a:solidFill>
                  </a:tcPr>
                </a:tc>
                <a:tc>
                  <a:txBody>
                    <a:bodyPr/>
                    <a:lstStyle/>
                    <a:p>
                      <a:r>
                        <a:rPr lang="en-US" sz="1200" dirty="0">
                          <a:latin typeface="Calibri" panose="020F0502020204030204" pitchFamily="34" charset="0"/>
                          <a:cs typeface="Calibri" panose="020F0502020204030204" pitchFamily="34" charset="0"/>
                        </a:rPr>
                        <a:t>2-3 weeks</a:t>
                      </a:r>
                    </a:p>
                  </a:txBody>
                  <a:tcPr>
                    <a:solidFill>
                      <a:schemeClr val="bg2"/>
                    </a:solidFill>
                  </a:tcPr>
                </a:tc>
                <a:extLst>
                  <a:ext uri="{0D108BD9-81ED-4DB2-BD59-A6C34878D82A}">
                    <a16:rowId xmlns:a16="http://schemas.microsoft.com/office/drawing/2014/main" val="1427873631"/>
                  </a:ext>
                </a:extLst>
              </a:tr>
            </a:tbl>
          </a:graphicData>
        </a:graphic>
      </p:graphicFrame>
      <p:pic>
        <p:nvPicPr>
          <p:cNvPr id="4" name="Picture 3">
            <a:extLst>
              <a:ext uri="{FF2B5EF4-FFF2-40B4-BE49-F238E27FC236}">
                <a16:creationId xmlns:a16="http://schemas.microsoft.com/office/drawing/2014/main" id="{EB7399B5-0BDC-8AFD-846F-2EA10A5F0EB3}"/>
              </a:ext>
            </a:extLst>
          </p:cNvPr>
          <p:cNvPicPr>
            <a:picLocks noChangeAspect="1"/>
          </p:cNvPicPr>
          <p:nvPr/>
        </p:nvPicPr>
        <p:blipFill>
          <a:blip r:embed="rId5"/>
          <a:stretch>
            <a:fillRect/>
          </a:stretch>
        </p:blipFill>
        <p:spPr>
          <a:xfrm>
            <a:off x="601468" y="1106513"/>
            <a:ext cx="6600521" cy="3752748"/>
          </a:xfrm>
          <a:prstGeom prst="rect">
            <a:avLst/>
          </a:prstGeom>
        </p:spPr>
      </p:pic>
    </p:spTree>
    <p:extLst>
      <p:ext uri="{BB962C8B-B14F-4D97-AF65-F5344CB8AC3E}">
        <p14:creationId xmlns:p14="http://schemas.microsoft.com/office/powerpoint/2010/main" val="67386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dirty="0"/>
              <a:t>Perimeter Protection (Egress) Intake</a:t>
            </a:r>
          </a:p>
        </p:txBody>
      </p:sp>
      <p:grpSp>
        <p:nvGrpSpPr>
          <p:cNvPr id="19" name="Group 18">
            <a:extLst>
              <a:ext uri="{FF2B5EF4-FFF2-40B4-BE49-F238E27FC236}">
                <a16:creationId xmlns:a16="http://schemas.microsoft.com/office/drawing/2014/main" id="{6B8D78DA-013A-8503-F475-C0BCB19FE476}"/>
              </a:ext>
            </a:extLst>
          </p:cNvPr>
          <p:cNvGrpSpPr/>
          <p:nvPr/>
        </p:nvGrpSpPr>
        <p:grpSpPr>
          <a:xfrm>
            <a:off x="575342" y="4975689"/>
            <a:ext cx="6829276" cy="965266"/>
            <a:chOff x="7017036" y="6185846"/>
            <a:chExt cx="5157827" cy="1044315"/>
          </a:xfrm>
        </p:grpSpPr>
        <p:sp>
          <p:nvSpPr>
            <p:cNvPr id="17" name="Rectangle 16">
              <a:extLst>
                <a:ext uri="{FF2B5EF4-FFF2-40B4-BE49-F238E27FC236}">
                  <a16:creationId xmlns:a16="http://schemas.microsoft.com/office/drawing/2014/main" id="{C4E25A56-6F4E-DC1E-DA59-358FEEECF783}"/>
                </a:ext>
              </a:extLst>
            </p:cNvPr>
            <p:cNvSpPr/>
            <p:nvPr/>
          </p:nvSpPr>
          <p:spPr bwMode="gray">
            <a:xfrm>
              <a:off x="7017036" y="6185846"/>
              <a:ext cx="5157827" cy="1022261"/>
            </a:xfrm>
            <a:prstGeom prst="rect">
              <a:avLst/>
            </a:prstGeom>
            <a:solidFill>
              <a:schemeClr val="bg2"/>
            </a:solidFill>
            <a:ln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7" name="TextBox 6">
              <a:extLst>
                <a:ext uri="{FF2B5EF4-FFF2-40B4-BE49-F238E27FC236}">
                  <a16:creationId xmlns:a16="http://schemas.microsoft.com/office/drawing/2014/main" id="{48BE54B9-32B5-499B-EBA0-E7074DC4661D}"/>
                </a:ext>
              </a:extLst>
            </p:cNvPr>
            <p:cNvSpPr txBox="1"/>
            <p:nvPr/>
          </p:nvSpPr>
          <p:spPr bwMode="gray">
            <a:xfrm>
              <a:off x="7134530" y="6331110"/>
              <a:ext cx="4738869" cy="899051"/>
            </a:xfrm>
            <a:prstGeom prst="rect">
              <a:avLst/>
            </a:prstGeom>
            <a:noFill/>
          </p:spPr>
          <p:txBody>
            <a:bodyPr vert="horz" wrap="square" lIns="0" tIns="0" rIns="0" bIns="0" rtlCol="0">
              <a:spAutoFit/>
            </a:bodyPr>
            <a:lstStyle/>
            <a:p>
              <a:pPr algn="l"/>
              <a:r>
                <a:rPr lang="en-IN" sz="1400" b="1" dirty="0">
                  <a:solidFill>
                    <a:schemeClr val="tx2"/>
                  </a:solidFill>
                  <a:latin typeface="Calibri" panose="020F0502020204030204" pitchFamily="34" charset="0"/>
                  <a:cs typeface="Calibri" panose="020F0502020204030204" pitchFamily="34" charset="0"/>
                </a:rPr>
                <a:t>Recommendation</a:t>
              </a:r>
            </a:p>
            <a:p>
              <a:pPr marL="285750" indent="-285750" algn="l">
                <a:buFont typeface="Arial" panose="020B0604020202020204" pitchFamily="34" charset="0"/>
                <a:buChar char="•"/>
              </a:pPr>
              <a:r>
                <a:rPr lang="en-IN" sz="1400" dirty="0">
                  <a:latin typeface="Calibri" panose="020F0502020204030204" pitchFamily="34" charset="0"/>
                  <a:cs typeface="Calibri" panose="020F0502020204030204" pitchFamily="34" charset="0"/>
                </a:rPr>
                <a:t>To minimize the impact in ongoing activities, initial onboarding should be done in the least used environment.</a:t>
              </a:r>
              <a:endParaRPr lang="en-IN" sz="1400" b="0" i="0" dirty="0">
                <a:effectLst/>
                <a:latin typeface="Calibri" panose="020F0502020204030204" pitchFamily="34" charset="0"/>
                <a:cs typeface="Calibri" panose="020F0502020204030204" pitchFamily="34" charset="0"/>
              </a:endParaRPr>
            </a:p>
            <a:p>
              <a:pPr marL="314325" indent="-314325" algn="l">
                <a:buFont typeface="Arial" panose="020B0604020202020204" pitchFamily="34" charset="0"/>
                <a:buChar char="•"/>
              </a:pPr>
              <a:endParaRPr lang="en-IN" sz="1200" b="0" i="0" dirty="0">
                <a:effectLst/>
                <a:latin typeface="Calibri" panose="020F0502020204030204"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6CF34E3D-35CD-0B5A-8606-9B90A7A3566F}"/>
              </a:ext>
            </a:extLst>
          </p:cNvPr>
          <p:cNvGrpSpPr/>
          <p:nvPr/>
        </p:nvGrpSpPr>
        <p:grpSpPr>
          <a:xfrm>
            <a:off x="7491045" y="2479432"/>
            <a:ext cx="4335257" cy="3457449"/>
            <a:chOff x="672441" y="4605220"/>
            <a:chExt cx="6011388" cy="2245842"/>
          </a:xfrm>
        </p:grpSpPr>
        <p:sp>
          <p:nvSpPr>
            <p:cNvPr id="6" name="Rectangle 5">
              <a:extLst>
                <a:ext uri="{FF2B5EF4-FFF2-40B4-BE49-F238E27FC236}">
                  <a16:creationId xmlns:a16="http://schemas.microsoft.com/office/drawing/2014/main" id="{DA0C4BA3-55F8-5F58-370A-357ADADAEF36}"/>
                </a:ext>
              </a:extLst>
            </p:cNvPr>
            <p:cNvSpPr/>
            <p:nvPr/>
          </p:nvSpPr>
          <p:spPr bwMode="gray">
            <a:xfrm>
              <a:off x="672441" y="4605220"/>
              <a:ext cx="6011388" cy="2245842"/>
            </a:xfrm>
            <a:prstGeom prst="rect">
              <a:avLst/>
            </a:prstGeom>
            <a:solidFill>
              <a:schemeClr val="bg2"/>
            </a:solidFill>
            <a:ln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4" name="TextBox 13">
              <a:extLst>
                <a:ext uri="{FF2B5EF4-FFF2-40B4-BE49-F238E27FC236}">
                  <a16:creationId xmlns:a16="http://schemas.microsoft.com/office/drawing/2014/main" id="{0695EA8E-CA57-EDA9-2256-2B5EE1BFC72B}"/>
                </a:ext>
              </a:extLst>
            </p:cNvPr>
            <p:cNvSpPr txBox="1"/>
            <p:nvPr/>
          </p:nvSpPr>
          <p:spPr bwMode="gray">
            <a:xfrm>
              <a:off x="836860" y="4718299"/>
              <a:ext cx="5727127" cy="2069185"/>
            </a:xfrm>
            <a:prstGeom prst="rect">
              <a:avLst/>
            </a:prstGeom>
            <a:noFill/>
          </p:spPr>
          <p:txBody>
            <a:bodyPr vert="horz" wrap="square" lIns="0" tIns="0" rIns="0" bIns="0" rtlCol="0">
              <a:spAutoFit/>
            </a:bodyPr>
            <a:lstStyle/>
            <a:p>
              <a:pPr algn="l">
                <a:spcBef>
                  <a:spcPts val="600"/>
                </a:spcBef>
              </a:pPr>
              <a:r>
                <a:rPr lang="en-IN" sz="1400" b="1" dirty="0">
                  <a:solidFill>
                    <a:schemeClr val="tx2"/>
                  </a:solidFill>
                  <a:latin typeface="Calibri" panose="020F0502020204030204" pitchFamily="34" charset="0"/>
                  <a:cs typeface="Calibri" panose="020F0502020204030204" pitchFamily="34" charset="0"/>
                </a:rPr>
                <a:t>Flow Explanation</a:t>
              </a:r>
              <a:endParaRPr lang="en-IN" sz="1400" dirty="0">
                <a:solidFill>
                  <a:schemeClr val="tx2"/>
                </a:solidFill>
                <a:latin typeface="Calibri" panose="020F0502020204030204" pitchFamily="34" charset="0"/>
                <a:cs typeface="Calibri" panose="020F0502020204030204" pitchFamily="34" charset="0"/>
              </a:endParaRPr>
            </a:p>
            <a:p>
              <a:pPr marL="171450" indent="-171450" algn="l">
                <a:spcBef>
                  <a:spcPts val="600"/>
                </a:spcBef>
                <a:buFont typeface="Arial" panose="020B0604020202020204" pitchFamily="34" charset="0"/>
                <a:buChar char="•"/>
              </a:pPr>
              <a:r>
                <a:rPr lang="en-IN" sz="1400" dirty="0">
                  <a:latin typeface="Calibri" panose="020F0502020204030204" pitchFamily="34" charset="0"/>
                  <a:cs typeface="Calibri" panose="020F0502020204030204" pitchFamily="34" charset="0"/>
                </a:rPr>
                <a:t>R</a:t>
              </a:r>
              <a:r>
                <a:rPr lang="en-IN" sz="1400" b="0" i="0" dirty="0">
                  <a:effectLst/>
                  <a:latin typeface="Calibri" panose="020F0502020204030204" pitchFamily="34" charset="0"/>
                  <a:cs typeface="Calibri" panose="020F0502020204030204" pitchFamily="34" charset="0"/>
                </a:rPr>
                <a:t>aise a </a:t>
              </a:r>
              <a:r>
                <a:rPr lang="en-IN" sz="1400" b="0" i="0" u="none" strike="noStrike" dirty="0">
                  <a:effectLst/>
                  <a:latin typeface="Calibri" panose="020F0502020204030204" pitchFamily="34" charset="0"/>
                  <a:cs typeface="Calibri" panose="020F0502020204030204" pitchFamily="34" charset="0"/>
                  <a:hlinkClick r:id="rId3"/>
                </a:rPr>
                <a:t>ServiceNow ticket</a:t>
              </a:r>
              <a:r>
                <a:rPr lang="en-IN" sz="1400" b="0" i="0" dirty="0">
                  <a:effectLst/>
                  <a:latin typeface="Calibri" panose="020F0502020204030204" pitchFamily="34" charset="0"/>
                  <a:cs typeface="Calibri" panose="020F0502020204030204" pitchFamily="34" charset="0"/>
                </a:rPr>
                <a:t> with </a:t>
              </a:r>
              <a:r>
                <a:rPr lang="en-IN" sz="1400" b="0" i="0" u="none" strike="noStrike" dirty="0">
                  <a:effectLst/>
                  <a:latin typeface="Calibri" panose="020F0502020204030204" pitchFamily="34" charset="0"/>
                  <a:cs typeface="Calibri" panose="020F0502020204030204" pitchFamily="34" charset="0"/>
                  <a:hlinkClick r:id="rId4" tooltip="download"/>
                </a:rPr>
                <a:t>Egress Intake Form</a:t>
              </a:r>
              <a:r>
                <a:rPr lang="en-IN" sz="1400" b="0" i="0" dirty="0">
                  <a:effectLst/>
                  <a:latin typeface="Calibri" panose="020F0502020204030204" pitchFamily="34" charset="0"/>
                  <a:cs typeface="Calibri" panose="020F0502020204030204" pitchFamily="34" charset="0"/>
                </a:rPr>
                <a:t>. Separate ticket is needed for each environment.</a:t>
              </a:r>
            </a:p>
            <a:p>
              <a:pPr marL="171450" indent="-171450" algn="l">
                <a:spcBef>
                  <a:spcPts val="600"/>
                </a:spcBef>
                <a:buFont typeface="Arial" panose="020B0604020202020204" pitchFamily="34" charset="0"/>
                <a:buChar char="•"/>
              </a:pPr>
              <a:r>
                <a:rPr lang="en-IN" sz="1400" b="0" i="0" dirty="0" err="1">
                  <a:effectLst/>
                  <a:latin typeface="Calibri" panose="020F0502020204030204" pitchFamily="34" charset="0"/>
                  <a:cs typeface="Calibri" panose="020F0502020204030204" pitchFamily="34" charset="0"/>
                </a:rPr>
                <a:t>CloudOps</a:t>
              </a:r>
              <a:r>
                <a:rPr lang="en-IN" sz="1400" b="0" i="0" dirty="0">
                  <a:effectLst/>
                  <a:latin typeface="Calibri" panose="020F0502020204030204" pitchFamily="34" charset="0"/>
                  <a:cs typeface="Calibri" panose="020F0502020204030204" pitchFamily="34" charset="0"/>
                </a:rPr>
                <a:t> team will apply the necessary changes based on the intake form.</a:t>
              </a:r>
            </a:p>
            <a:p>
              <a:pPr marL="171450" indent="-171450" algn="l">
                <a:spcBef>
                  <a:spcPts val="600"/>
                </a:spcBef>
                <a:buFont typeface="Arial" panose="020B0604020202020204" pitchFamily="34" charset="0"/>
                <a:buChar char="•"/>
              </a:pPr>
              <a:r>
                <a:rPr lang="en-IN" sz="1400" dirty="0">
                  <a:latin typeface="Calibri" panose="020F0502020204030204" pitchFamily="34" charset="0"/>
                  <a:cs typeface="Calibri" panose="020F0502020204030204" pitchFamily="34" charset="0"/>
                </a:rPr>
                <a:t>Application team </a:t>
              </a:r>
              <a:r>
                <a:rPr lang="en-IN" sz="1400" b="0" i="0" dirty="0">
                  <a:effectLst/>
                  <a:latin typeface="Calibri" panose="020F0502020204030204" pitchFamily="34" charset="0"/>
                  <a:cs typeface="Calibri" panose="020F0502020204030204" pitchFamily="34" charset="0"/>
                </a:rPr>
                <a:t>needs to perform complete testing to ensure they can access only whitelisted hostnames and private end points.</a:t>
              </a:r>
            </a:p>
            <a:p>
              <a:pPr marL="171450" indent="-171450" algn="l">
                <a:spcBef>
                  <a:spcPts val="600"/>
                </a:spcBef>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If anything is blocked, application team needs to fix the and get back to </a:t>
              </a:r>
              <a:r>
                <a:rPr lang="en-IN" sz="1400" b="0" i="0" dirty="0" err="1">
                  <a:effectLst/>
                  <a:latin typeface="Calibri" panose="020F0502020204030204" pitchFamily="34" charset="0"/>
                  <a:cs typeface="Calibri" panose="020F0502020204030204" pitchFamily="34" charset="0"/>
                </a:rPr>
                <a:t>CloudOps</a:t>
              </a:r>
              <a:r>
                <a:rPr lang="en-IN" sz="1400" b="0" i="0" dirty="0">
                  <a:effectLst/>
                  <a:latin typeface="Calibri" panose="020F0502020204030204" pitchFamily="34" charset="0"/>
                  <a:cs typeface="Calibri" panose="020F0502020204030204" pitchFamily="34" charset="0"/>
                </a:rPr>
                <a:t> team.</a:t>
              </a:r>
            </a:p>
            <a:p>
              <a:pPr marL="171450" indent="-171450">
                <a:spcBef>
                  <a:spcPts val="600"/>
                </a:spcBef>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Once the </a:t>
              </a:r>
              <a:r>
                <a:rPr lang="en-IN" sz="1400" dirty="0">
                  <a:latin typeface="Calibri" panose="020F0502020204030204" pitchFamily="34" charset="0"/>
                  <a:cs typeface="Calibri" panose="020F0502020204030204" pitchFamily="34" charset="0"/>
                </a:rPr>
                <a:t>application team</a:t>
              </a:r>
              <a:r>
                <a:rPr lang="en-IN" sz="1400" b="0" i="0" dirty="0">
                  <a:effectLst/>
                  <a:latin typeface="Calibri" panose="020F0502020204030204" pitchFamily="34" charset="0"/>
                  <a:cs typeface="Calibri" panose="020F0502020204030204" pitchFamily="34" charset="0"/>
                </a:rPr>
                <a:t> provides positive confirmation over ticket for the testing, the ticket will be closed.</a:t>
              </a:r>
            </a:p>
          </p:txBody>
        </p:sp>
      </p:grpSp>
      <p:graphicFrame>
        <p:nvGraphicFramePr>
          <p:cNvPr id="2" name="Table 1">
            <a:extLst>
              <a:ext uri="{FF2B5EF4-FFF2-40B4-BE49-F238E27FC236}">
                <a16:creationId xmlns:a16="http://schemas.microsoft.com/office/drawing/2014/main" id="{2445A816-2947-615C-7707-91D778DC56C2}"/>
              </a:ext>
            </a:extLst>
          </p:cNvPr>
          <p:cNvGraphicFramePr>
            <a:graphicFrameLocks noGrp="1"/>
          </p:cNvGraphicFramePr>
          <p:nvPr/>
        </p:nvGraphicFramePr>
        <p:xfrm>
          <a:off x="7491045" y="1390377"/>
          <a:ext cx="4335255" cy="944880"/>
        </p:xfrm>
        <a:graphic>
          <a:graphicData uri="http://schemas.openxmlformats.org/drawingml/2006/table">
            <a:tbl>
              <a:tblPr firstRow="1" bandRow="1">
                <a:tableStyleId>{5FD0F851-EC5A-4D38-B0AD-8093EC10F338}</a:tableStyleId>
              </a:tblPr>
              <a:tblGrid>
                <a:gridCol w="3282961">
                  <a:extLst>
                    <a:ext uri="{9D8B030D-6E8A-4147-A177-3AD203B41FA5}">
                      <a16:colId xmlns:a16="http://schemas.microsoft.com/office/drawing/2014/main" val="3176220448"/>
                    </a:ext>
                  </a:extLst>
                </a:gridCol>
                <a:gridCol w="1052294">
                  <a:extLst>
                    <a:ext uri="{9D8B030D-6E8A-4147-A177-3AD203B41FA5}">
                      <a16:colId xmlns:a16="http://schemas.microsoft.com/office/drawing/2014/main" val="2741844452"/>
                    </a:ext>
                  </a:extLst>
                </a:gridCol>
              </a:tblGrid>
              <a:tr h="274754">
                <a:tc gridSpan="2">
                  <a:txBody>
                    <a:bodyPr/>
                    <a:lstStyle/>
                    <a:p>
                      <a:pPr algn="ctr"/>
                      <a:r>
                        <a:rPr lang="en-US" sz="1400" dirty="0">
                          <a:solidFill>
                            <a:schemeClr val="tx2"/>
                          </a:solidFill>
                          <a:latin typeface="Calibri" panose="020F0502020204030204" pitchFamily="34" charset="0"/>
                          <a:cs typeface="Calibri" panose="020F0502020204030204" pitchFamily="34" charset="0"/>
                        </a:rPr>
                        <a:t>Timelines</a:t>
                      </a:r>
                    </a:p>
                  </a:txBody>
                  <a:tcPr>
                    <a:solidFill>
                      <a:schemeClr val="bg2"/>
                    </a:solidFill>
                  </a:tcPr>
                </a:tc>
                <a:tc hMerge="1">
                  <a:txBody>
                    <a:bodyPr/>
                    <a:lstStyle/>
                    <a:p>
                      <a:endParaRPr lang="en-US"/>
                    </a:p>
                  </a:txBody>
                  <a:tcPr/>
                </a:tc>
                <a:extLst>
                  <a:ext uri="{0D108BD9-81ED-4DB2-BD59-A6C34878D82A}">
                    <a16:rowId xmlns:a16="http://schemas.microsoft.com/office/drawing/2014/main" val="3082306834"/>
                  </a:ext>
                </a:extLst>
              </a:tr>
              <a:tr h="576983">
                <a:tc>
                  <a:txBody>
                    <a:bodyPr/>
                    <a:lstStyle/>
                    <a:p>
                      <a:pPr marL="0" indent="0" algn="l">
                        <a:buFont typeface="Arial" panose="020B0604020202020204" pitchFamily="34" charset="0"/>
                        <a:buNone/>
                      </a:pPr>
                      <a:r>
                        <a:rPr lang="en-IN" sz="1200" b="0" i="0" dirty="0">
                          <a:effectLst/>
                          <a:latin typeface="Calibri" panose="020F0502020204030204" pitchFamily="34" charset="0"/>
                          <a:cs typeface="Calibri" panose="020F0502020204030204" pitchFamily="34" charset="0"/>
                        </a:rPr>
                        <a:t>SLA for </a:t>
                      </a:r>
                      <a:r>
                        <a:rPr lang="en-IN" sz="1200" b="0" i="0" dirty="0" err="1">
                          <a:effectLst/>
                          <a:latin typeface="Calibri" panose="020F0502020204030204" pitchFamily="34" charset="0"/>
                          <a:cs typeface="Calibri" panose="020F0502020204030204" pitchFamily="34" charset="0"/>
                        </a:rPr>
                        <a:t>CloudOps</a:t>
                      </a:r>
                      <a:r>
                        <a:rPr lang="en-IN" sz="1200" b="0" i="0" dirty="0">
                          <a:effectLst/>
                          <a:latin typeface="Calibri" panose="020F0502020204030204" pitchFamily="34" charset="0"/>
                          <a:cs typeface="Calibri" panose="020F0502020204030204" pitchFamily="34" charset="0"/>
                        </a:rPr>
                        <a:t> </a:t>
                      </a:r>
                      <a:r>
                        <a:rPr lang="en-IN" sz="1200" dirty="0">
                          <a:latin typeface="Calibri" panose="020F0502020204030204" pitchFamily="34" charset="0"/>
                          <a:cs typeface="Calibri" panose="020F0502020204030204" pitchFamily="34" charset="0"/>
                        </a:rPr>
                        <a:t>to execute the egress onboarding activities</a:t>
                      </a:r>
                      <a:r>
                        <a:rPr lang="en-IN" sz="1200" b="0" i="0" dirty="0">
                          <a:effectLst/>
                          <a:latin typeface="Calibri" panose="020F0502020204030204" pitchFamily="34" charset="0"/>
                          <a:cs typeface="Calibri" panose="020F0502020204030204" pitchFamily="34" charset="0"/>
                        </a:rPr>
                        <a:t> (excluding application team’s testing and issue fixing)</a:t>
                      </a:r>
                    </a:p>
                  </a:txBody>
                  <a:tcPr>
                    <a:solidFill>
                      <a:schemeClr val="bg2"/>
                    </a:solidFill>
                  </a:tcPr>
                </a:tc>
                <a:tc>
                  <a:txBody>
                    <a:bodyPr/>
                    <a:lstStyle/>
                    <a:p>
                      <a:r>
                        <a:rPr lang="en-US" sz="1200" dirty="0">
                          <a:latin typeface="Calibri" panose="020F0502020204030204" pitchFamily="34" charset="0"/>
                          <a:cs typeface="Calibri" panose="020F0502020204030204" pitchFamily="34" charset="0"/>
                        </a:rPr>
                        <a:t>2-3 weeks</a:t>
                      </a:r>
                    </a:p>
                  </a:txBody>
                  <a:tcPr>
                    <a:solidFill>
                      <a:schemeClr val="bg2"/>
                    </a:solidFill>
                  </a:tcPr>
                </a:tc>
                <a:extLst>
                  <a:ext uri="{0D108BD9-81ED-4DB2-BD59-A6C34878D82A}">
                    <a16:rowId xmlns:a16="http://schemas.microsoft.com/office/drawing/2014/main" val="1427873631"/>
                  </a:ext>
                </a:extLst>
              </a:tr>
            </a:tbl>
          </a:graphicData>
        </a:graphic>
      </p:graphicFrame>
      <p:pic>
        <p:nvPicPr>
          <p:cNvPr id="5" name="Picture 4">
            <a:extLst>
              <a:ext uri="{FF2B5EF4-FFF2-40B4-BE49-F238E27FC236}">
                <a16:creationId xmlns:a16="http://schemas.microsoft.com/office/drawing/2014/main" id="{0B3C759F-DC6C-F4B0-0738-59FBB94BE06C}"/>
              </a:ext>
            </a:extLst>
          </p:cNvPr>
          <p:cNvPicPr>
            <a:picLocks noChangeAspect="1"/>
          </p:cNvPicPr>
          <p:nvPr/>
        </p:nvPicPr>
        <p:blipFill>
          <a:blip r:embed="rId5"/>
          <a:stretch>
            <a:fillRect/>
          </a:stretch>
        </p:blipFill>
        <p:spPr>
          <a:xfrm>
            <a:off x="730911" y="1212574"/>
            <a:ext cx="6328905" cy="3585069"/>
          </a:xfrm>
          <a:prstGeom prst="rect">
            <a:avLst/>
          </a:prstGeom>
        </p:spPr>
      </p:pic>
    </p:spTree>
    <p:extLst>
      <p:ext uri="{BB962C8B-B14F-4D97-AF65-F5344CB8AC3E}">
        <p14:creationId xmlns:p14="http://schemas.microsoft.com/office/powerpoint/2010/main" val="2538579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dirty="0"/>
              <a:t>Tier0 Managed CAKS Intake</a:t>
            </a:r>
          </a:p>
        </p:txBody>
      </p:sp>
      <p:grpSp>
        <p:nvGrpSpPr>
          <p:cNvPr id="19" name="Group 18">
            <a:extLst>
              <a:ext uri="{FF2B5EF4-FFF2-40B4-BE49-F238E27FC236}">
                <a16:creationId xmlns:a16="http://schemas.microsoft.com/office/drawing/2014/main" id="{6B8D78DA-013A-8503-F475-C0BCB19FE476}"/>
              </a:ext>
            </a:extLst>
          </p:cNvPr>
          <p:cNvGrpSpPr/>
          <p:nvPr/>
        </p:nvGrpSpPr>
        <p:grpSpPr>
          <a:xfrm>
            <a:off x="575342" y="4975696"/>
            <a:ext cx="6829276" cy="1173810"/>
            <a:chOff x="7017036" y="6185846"/>
            <a:chExt cx="5157827" cy="1269935"/>
          </a:xfrm>
        </p:grpSpPr>
        <p:sp>
          <p:nvSpPr>
            <p:cNvPr id="17" name="Rectangle 16">
              <a:extLst>
                <a:ext uri="{FF2B5EF4-FFF2-40B4-BE49-F238E27FC236}">
                  <a16:creationId xmlns:a16="http://schemas.microsoft.com/office/drawing/2014/main" id="{C4E25A56-6F4E-DC1E-DA59-358FEEECF783}"/>
                </a:ext>
              </a:extLst>
            </p:cNvPr>
            <p:cNvSpPr/>
            <p:nvPr/>
          </p:nvSpPr>
          <p:spPr bwMode="gray">
            <a:xfrm>
              <a:off x="7017036" y="6185846"/>
              <a:ext cx="5157827" cy="1231593"/>
            </a:xfrm>
            <a:prstGeom prst="rect">
              <a:avLst/>
            </a:prstGeom>
            <a:solidFill>
              <a:schemeClr val="bg2"/>
            </a:solidFill>
            <a:ln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7" name="TextBox 6">
              <a:extLst>
                <a:ext uri="{FF2B5EF4-FFF2-40B4-BE49-F238E27FC236}">
                  <a16:creationId xmlns:a16="http://schemas.microsoft.com/office/drawing/2014/main" id="{48BE54B9-32B5-499B-EBA0-E7074DC4661D}"/>
                </a:ext>
              </a:extLst>
            </p:cNvPr>
            <p:cNvSpPr txBox="1"/>
            <p:nvPr/>
          </p:nvSpPr>
          <p:spPr bwMode="gray">
            <a:xfrm>
              <a:off x="7113115" y="6223751"/>
              <a:ext cx="4738869" cy="1232030"/>
            </a:xfrm>
            <a:prstGeom prst="rect">
              <a:avLst/>
            </a:prstGeom>
            <a:noFill/>
          </p:spPr>
          <p:txBody>
            <a:bodyPr vert="horz" wrap="square" lIns="0" tIns="0" rIns="0" bIns="0" rtlCol="0">
              <a:spAutoFit/>
            </a:bodyPr>
            <a:lstStyle/>
            <a:p>
              <a:pPr algn="l"/>
              <a:r>
                <a:rPr lang="en-IN" sz="1400" b="1" dirty="0">
                  <a:solidFill>
                    <a:schemeClr val="tx2"/>
                  </a:solidFill>
                  <a:latin typeface="Calibri" panose="020F0502020204030204" pitchFamily="34" charset="0"/>
                  <a:cs typeface="Calibri" panose="020F0502020204030204" pitchFamily="34" charset="0"/>
                </a:rPr>
                <a:t>Recommendation</a:t>
              </a:r>
            </a:p>
            <a:p>
              <a:pPr marL="285750" indent="-285750" algn="l">
                <a:buFont typeface="Arial" panose="020B0604020202020204" pitchFamily="34" charset="0"/>
                <a:buChar char="•"/>
              </a:pPr>
              <a:r>
                <a:rPr lang="en-IN" sz="1200" dirty="0">
                  <a:latin typeface="Calibri" panose="020F0502020204030204" pitchFamily="34" charset="0"/>
                  <a:cs typeface="Calibri" panose="020F0502020204030204" pitchFamily="34" charset="0"/>
                </a:rPr>
                <a:t>To minimize the impact in ongoing activities, initial onboarding should be done in the least used environment.</a:t>
              </a:r>
            </a:p>
            <a:p>
              <a:pPr marL="285750" indent="-285750" algn="l">
                <a:buFont typeface="Arial" panose="020B0604020202020204" pitchFamily="34" charset="0"/>
                <a:buChar char="•"/>
              </a:pPr>
              <a:r>
                <a:rPr lang="en-IN" sz="1200" b="0" i="0" dirty="0">
                  <a:effectLst/>
                  <a:latin typeface="Calibri" panose="020F0502020204030204" pitchFamily="34" charset="0"/>
                  <a:cs typeface="Calibri" panose="020F0502020204030204" pitchFamily="34" charset="0"/>
                </a:rPr>
                <a:t>We highly encourage the application team to submit the </a:t>
              </a:r>
              <a:r>
                <a:rPr lang="en-IN" sz="1200" dirty="0">
                  <a:latin typeface="Calibri" panose="020F0502020204030204" pitchFamily="34" charset="0"/>
                  <a:cs typeface="Calibri" panose="020F0502020204030204" pitchFamily="34" charset="0"/>
                </a:rPr>
                <a:t>Perimeter Protection Intake form along with CAKS Intake form.</a:t>
              </a:r>
              <a:endParaRPr lang="en-IN" sz="1200" b="0" i="0" dirty="0">
                <a:effectLst/>
                <a:latin typeface="Calibri" panose="020F0502020204030204" pitchFamily="34" charset="0"/>
                <a:cs typeface="Calibri" panose="020F0502020204030204" pitchFamily="34" charset="0"/>
              </a:endParaRPr>
            </a:p>
            <a:p>
              <a:pPr marL="314325" indent="-314325" algn="l">
                <a:buFont typeface="Arial" panose="020B0604020202020204" pitchFamily="34" charset="0"/>
                <a:buChar char="•"/>
              </a:pPr>
              <a:endParaRPr lang="en-IN" sz="1200" b="0" i="0" dirty="0">
                <a:effectLst/>
                <a:latin typeface="Calibri" panose="020F0502020204030204"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6CF34E3D-35CD-0B5A-8606-9B90A7A3566F}"/>
              </a:ext>
            </a:extLst>
          </p:cNvPr>
          <p:cNvGrpSpPr/>
          <p:nvPr/>
        </p:nvGrpSpPr>
        <p:grpSpPr>
          <a:xfrm>
            <a:off x="7491045" y="2479433"/>
            <a:ext cx="4335257" cy="3634623"/>
            <a:chOff x="672441" y="4605220"/>
            <a:chExt cx="6011388" cy="2360928"/>
          </a:xfrm>
        </p:grpSpPr>
        <p:sp>
          <p:nvSpPr>
            <p:cNvPr id="6" name="Rectangle 5">
              <a:extLst>
                <a:ext uri="{FF2B5EF4-FFF2-40B4-BE49-F238E27FC236}">
                  <a16:creationId xmlns:a16="http://schemas.microsoft.com/office/drawing/2014/main" id="{DA0C4BA3-55F8-5F58-370A-357ADADAEF36}"/>
                </a:ext>
              </a:extLst>
            </p:cNvPr>
            <p:cNvSpPr/>
            <p:nvPr/>
          </p:nvSpPr>
          <p:spPr bwMode="gray">
            <a:xfrm>
              <a:off x="672441" y="4605220"/>
              <a:ext cx="6011388" cy="2360928"/>
            </a:xfrm>
            <a:prstGeom prst="rect">
              <a:avLst/>
            </a:prstGeom>
            <a:solidFill>
              <a:schemeClr val="bg2"/>
            </a:solidFill>
            <a:ln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4" name="TextBox 13">
              <a:extLst>
                <a:ext uri="{FF2B5EF4-FFF2-40B4-BE49-F238E27FC236}">
                  <a16:creationId xmlns:a16="http://schemas.microsoft.com/office/drawing/2014/main" id="{0695EA8E-CA57-EDA9-2256-2B5EE1BFC72B}"/>
                </a:ext>
              </a:extLst>
            </p:cNvPr>
            <p:cNvSpPr txBox="1"/>
            <p:nvPr/>
          </p:nvSpPr>
          <p:spPr bwMode="gray">
            <a:xfrm>
              <a:off x="836860" y="4718299"/>
              <a:ext cx="5727127" cy="1929240"/>
            </a:xfrm>
            <a:prstGeom prst="rect">
              <a:avLst/>
            </a:prstGeom>
            <a:noFill/>
          </p:spPr>
          <p:txBody>
            <a:bodyPr vert="horz" wrap="square" lIns="0" tIns="0" rIns="0" bIns="0" rtlCol="0">
              <a:spAutoFit/>
            </a:bodyPr>
            <a:lstStyle/>
            <a:p>
              <a:pPr algn="l">
                <a:spcBef>
                  <a:spcPts val="600"/>
                </a:spcBef>
              </a:pPr>
              <a:r>
                <a:rPr lang="en-IN" sz="1400" b="1" dirty="0">
                  <a:solidFill>
                    <a:schemeClr val="tx2"/>
                  </a:solidFill>
                  <a:latin typeface="Calibri" panose="020F0502020204030204" pitchFamily="34" charset="0"/>
                  <a:cs typeface="Calibri" panose="020F0502020204030204" pitchFamily="34" charset="0"/>
                </a:rPr>
                <a:t>Flow Explanation</a:t>
              </a:r>
              <a:endParaRPr lang="en-IN" sz="1400" dirty="0">
                <a:solidFill>
                  <a:schemeClr val="tx2"/>
                </a:solidFill>
                <a:latin typeface="Calibri" panose="020F0502020204030204" pitchFamily="34" charset="0"/>
                <a:cs typeface="Calibri" panose="020F0502020204030204" pitchFamily="34" charset="0"/>
              </a:endParaRPr>
            </a:p>
            <a:p>
              <a:pPr marL="171450" indent="-171450" algn="l">
                <a:spcBef>
                  <a:spcPts val="600"/>
                </a:spcBef>
                <a:buFont typeface="Arial" panose="020B0604020202020204" pitchFamily="34" charset="0"/>
                <a:buChar char="•"/>
              </a:pPr>
              <a:r>
                <a:rPr lang="en-IN" sz="1400" dirty="0">
                  <a:latin typeface="Calibri" panose="020F0502020204030204" pitchFamily="34" charset="0"/>
                  <a:cs typeface="Calibri" panose="020F0502020204030204" pitchFamily="34" charset="0"/>
                </a:rPr>
                <a:t>R</a:t>
              </a:r>
              <a:r>
                <a:rPr lang="en-IN" sz="1400" b="0" i="0" dirty="0">
                  <a:effectLst/>
                  <a:latin typeface="Calibri" panose="020F0502020204030204" pitchFamily="34" charset="0"/>
                  <a:cs typeface="Calibri" panose="020F0502020204030204" pitchFamily="34" charset="0"/>
                </a:rPr>
                <a:t>aise a </a:t>
              </a:r>
              <a:r>
                <a:rPr lang="en-IN" sz="1400" b="0" i="0" u="none" strike="noStrike" dirty="0">
                  <a:effectLst/>
                  <a:latin typeface="Calibri" panose="020F0502020204030204" pitchFamily="34" charset="0"/>
                  <a:cs typeface="Calibri" panose="020F0502020204030204" pitchFamily="34" charset="0"/>
                  <a:hlinkClick r:id="rId3"/>
                </a:rPr>
                <a:t>ServiceNow ticket</a:t>
              </a:r>
              <a:r>
                <a:rPr lang="en-IN" sz="1400" b="0" i="0" dirty="0">
                  <a:effectLst/>
                  <a:latin typeface="Calibri" panose="020F0502020204030204" pitchFamily="34" charset="0"/>
                  <a:cs typeface="Calibri" panose="020F0502020204030204" pitchFamily="34" charset="0"/>
                </a:rPr>
                <a:t> with </a:t>
              </a:r>
              <a:r>
                <a:rPr lang="en-IN" sz="1400" b="0" i="0" u="none" strike="noStrike" dirty="0">
                  <a:effectLst/>
                  <a:latin typeface="Calibri" panose="020F0502020204030204" pitchFamily="34" charset="0"/>
                  <a:cs typeface="Calibri" panose="020F0502020204030204" pitchFamily="34" charset="0"/>
                  <a:hlinkClick r:id="rId4"/>
                </a:rPr>
                <a:t>CAKS Intake Form</a:t>
              </a:r>
              <a:r>
                <a:rPr lang="en-IN" sz="1400" b="0" i="0" dirty="0">
                  <a:effectLst/>
                  <a:latin typeface="Calibri" panose="020F0502020204030204" pitchFamily="34" charset="0"/>
                  <a:cs typeface="Calibri" panose="020F0502020204030204" pitchFamily="34" charset="0"/>
                </a:rPr>
                <a:t>. Separate ticket is needed for each environment.</a:t>
              </a:r>
            </a:p>
            <a:p>
              <a:pPr marL="171450" indent="-171450" algn="l">
                <a:spcBef>
                  <a:spcPts val="600"/>
                </a:spcBef>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Tier0 team will apply the necessary changes based on the intake form.</a:t>
              </a:r>
            </a:p>
            <a:p>
              <a:pPr marL="171450" indent="-171450" algn="l">
                <a:spcBef>
                  <a:spcPts val="600"/>
                </a:spcBef>
                <a:buFont typeface="Arial" panose="020B0604020202020204" pitchFamily="34" charset="0"/>
                <a:buChar char="•"/>
              </a:pPr>
              <a:r>
                <a:rPr lang="en-IN" sz="1400" dirty="0">
                  <a:latin typeface="Calibri" panose="020F0502020204030204" pitchFamily="34" charset="0"/>
                  <a:cs typeface="Calibri" panose="020F0502020204030204" pitchFamily="34" charset="0"/>
                </a:rPr>
                <a:t>Application team </a:t>
              </a:r>
              <a:r>
                <a:rPr lang="en-IN" sz="1400" b="0" i="0" dirty="0">
                  <a:effectLst/>
                  <a:latin typeface="Calibri" panose="020F0502020204030204" pitchFamily="34" charset="0"/>
                  <a:cs typeface="Calibri" panose="020F0502020204030204" pitchFamily="34" charset="0"/>
                </a:rPr>
                <a:t>needs to perform complete testing </a:t>
              </a:r>
              <a:r>
                <a:rPr lang="en-IN" sz="1400" dirty="0">
                  <a:latin typeface="Calibri" panose="020F0502020204030204" pitchFamily="34" charset="0"/>
                  <a:cs typeface="Calibri" panose="020F0502020204030204" pitchFamily="34" charset="0"/>
                </a:rPr>
                <a:t>for performing deployments</a:t>
              </a:r>
              <a:endParaRPr lang="en-IN" sz="1400" b="0" i="0" dirty="0">
                <a:effectLst/>
                <a:latin typeface="Calibri" panose="020F0502020204030204" pitchFamily="34" charset="0"/>
                <a:cs typeface="Calibri" panose="020F0502020204030204" pitchFamily="34" charset="0"/>
              </a:endParaRPr>
            </a:p>
            <a:p>
              <a:pPr marL="171450" indent="-171450" algn="l">
                <a:spcBef>
                  <a:spcPts val="600"/>
                </a:spcBef>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If there any issues, </a:t>
              </a:r>
              <a:r>
                <a:rPr lang="en-IN" sz="1400" dirty="0">
                  <a:latin typeface="Calibri" panose="020F0502020204030204" pitchFamily="34" charset="0"/>
                  <a:cs typeface="Calibri" panose="020F0502020204030204" pitchFamily="34" charset="0"/>
                </a:rPr>
                <a:t>the application team need to </a:t>
              </a:r>
              <a:r>
                <a:rPr lang="en-IN" sz="1400" b="0" i="0" dirty="0">
                  <a:effectLst/>
                  <a:latin typeface="Calibri" panose="020F0502020204030204" pitchFamily="34" charset="0"/>
                  <a:cs typeface="Calibri" panose="020F0502020204030204" pitchFamily="34" charset="0"/>
                </a:rPr>
                <a:t>get it resolved with the help of Tier0 team.</a:t>
              </a:r>
            </a:p>
            <a:p>
              <a:pPr marL="171450" indent="-171450">
                <a:spcBef>
                  <a:spcPts val="600"/>
                </a:spcBef>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Once the </a:t>
              </a:r>
              <a:r>
                <a:rPr lang="en-IN" sz="1400" dirty="0">
                  <a:latin typeface="Calibri" panose="020F0502020204030204" pitchFamily="34" charset="0"/>
                  <a:cs typeface="Calibri" panose="020F0502020204030204" pitchFamily="34" charset="0"/>
                </a:rPr>
                <a:t>application team</a:t>
              </a:r>
              <a:r>
                <a:rPr lang="en-IN" sz="1400" b="0" i="0" dirty="0">
                  <a:effectLst/>
                  <a:latin typeface="Calibri" panose="020F0502020204030204" pitchFamily="34" charset="0"/>
                  <a:cs typeface="Calibri" panose="020F0502020204030204" pitchFamily="34" charset="0"/>
                </a:rPr>
                <a:t> provides positive confirmation over ticket for the deployments, the ticket will be closed.</a:t>
              </a:r>
            </a:p>
          </p:txBody>
        </p:sp>
      </p:grpSp>
      <p:graphicFrame>
        <p:nvGraphicFramePr>
          <p:cNvPr id="2" name="Table 1">
            <a:extLst>
              <a:ext uri="{FF2B5EF4-FFF2-40B4-BE49-F238E27FC236}">
                <a16:creationId xmlns:a16="http://schemas.microsoft.com/office/drawing/2014/main" id="{2445A816-2947-615C-7707-91D778DC56C2}"/>
              </a:ext>
            </a:extLst>
          </p:cNvPr>
          <p:cNvGraphicFramePr>
            <a:graphicFrameLocks noGrp="1"/>
          </p:cNvGraphicFramePr>
          <p:nvPr/>
        </p:nvGraphicFramePr>
        <p:xfrm>
          <a:off x="7491045" y="1390377"/>
          <a:ext cx="4335255" cy="944880"/>
        </p:xfrm>
        <a:graphic>
          <a:graphicData uri="http://schemas.openxmlformats.org/drawingml/2006/table">
            <a:tbl>
              <a:tblPr firstRow="1" bandRow="1">
                <a:tableStyleId>{5FD0F851-EC5A-4D38-B0AD-8093EC10F338}</a:tableStyleId>
              </a:tblPr>
              <a:tblGrid>
                <a:gridCol w="3282961">
                  <a:extLst>
                    <a:ext uri="{9D8B030D-6E8A-4147-A177-3AD203B41FA5}">
                      <a16:colId xmlns:a16="http://schemas.microsoft.com/office/drawing/2014/main" val="3176220448"/>
                    </a:ext>
                  </a:extLst>
                </a:gridCol>
                <a:gridCol w="1052294">
                  <a:extLst>
                    <a:ext uri="{9D8B030D-6E8A-4147-A177-3AD203B41FA5}">
                      <a16:colId xmlns:a16="http://schemas.microsoft.com/office/drawing/2014/main" val="2741844452"/>
                    </a:ext>
                  </a:extLst>
                </a:gridCol>
              </a:tblGrid>
              <a:tr h="274754">
                <a:tc gridSpan="2">
                  <a:txBody>
                    <a:bodyPr/>
                    <a:lstStyle/>
                    <a:p>
                      <a:pPr algn="ctr"/>
                      <a:r>
                        <a:rPr lang="en-US" sz="1400" dirty="0">
                          <a:solidFill>
                            <a:schemeClr val="tx2"/>
                          </a:solidFill>
                          <a:latin typeface="Calibri" panose="020F0502020204030204" pitchFamily="34" charset="0"/>
                          <a:cs typeface="Calibri" panose="020F0502020204030204" pitchFamily="34" charset="0"/>
                        </a:rPr>
                        <a:t>Timelines</a:t>
                      </a:r>
                    </a:p>
                  </a:txBody>
                  <a:tcPr>
                    <a:solidFill>
                      <a:schemeClr val="bg2"/>
                    </a:solidFill>
                  </a:tcPr>
                </a:tc>
                <a:tc hMerge="1">
                  <a:txBody>
                    <a:bodyPr/>
                    <a:lstStyle/>
                    <a:p>
                      <a:endParaRPr lang="en-US"/>
                    </a:p>
                  </a:txBody>
                  <a:tcPr/>
                </a:tc>
                <a:extLst>
                  <a:ext uri="{0D108BD9-81ED-4DB2-BD59-A6C34878D82A}">
                    <a16:rowId xmlns:a16="http://schemas.microsoft.com/office/drawing/2014/main" val="3082306834"/>
                  </a:ext>
                </a:extLst>
              </a:tr>
              <a:tr h="576983">
                <a:tc>
                  <a:txBody>
                    <a:bodyPr/>
                    <a:lstStyle/>
                    <a:p>
                      <a:pPr marL="0" indent="0" algn="l">
                        <a:buFont typeface="Arial" panose="020B0604020202020204" pitchFamily="34" charset="0"/>
                        <a:buNone/>
                      </a:pPr>
                      <a:r>
                        <a:rPr lang="en-IN" sz="1200" b="0" i="0" dirty="0">
                          <a:effectLst/>
                          <a:latin typeface="Calibri" panose="020F0502020204030204" pitchFamily="34" charset="0"/>
                          <a:cs typeface="Calibri" panose="020F0502020204030204" pitchFamily="34" charset="0"/>
                        </a:rPr>
                        <a:t>SLA for Tier0 </a:t>
                      </a:r>
                      <a:r>
                        <a:rPr lang="en-IN" sz="1200" dirty="0">
                          <a:latin typeface="Calibri" panose="020F0502020204030204" pitchFamily="34" charset="0"/>
                          <a:cs typeface="Calibri" panose="020F0502020204030204" pitchFamily="34" charset="0"/>
                        </a:rPr>
                        <a:t>to execute the CAKS onboarding activities</a:t>
                      </a:r>
                      <a:r>
                        <a:rPr lang="en-IN" sz="1200" b="0" i="0" dirty="0">
                          <a:effectLst/>
                          <a:latin typeface="Calibri" panose="020F0502020204030204" pitchFamily="34" charset="0"/>
                          <a:cs typeface="Calibri" panose="020F0502020204030204" pitchFamily="34" charset="0"/>
                        </a:rPr>
                        <a:t> (excluding application team’s testing and deployments)</a:t>
                      </a:r>
                    </a:p>
                  </a:txBody>
                  <a:tcPr>
                    <a:solidFill>
                      <a:schemeClr val="bg2"/>
                    </a:solidFill>
                  </a:tcPr>
                </a:tc>
                <a:tc>
                  <a:txBody>
                    <a:bodyPr/>
                    <a:lstStyle/>
                    <a:p>
                      <a:r>
                        <a:rPr lang="en-US" sz="1200" dirty="0">
                          <a:latin typeface="Calibri" panose="020F0502020204030204" pitchFamily="34" charset="0"/>
                          <a:cs typeface="Calibri" panose="020F0502020204030204" pitchFamily="34" charset="0"/>
                        </a:rPr>
                        <a:t>2 weeks</a:t>
                      </a:r>
                    </a:p>
                  </a:txBody>
                  <a:tcPr>
                    <a:solidFill>
                      <a:schemeClr val="bg2"/>
                    </a:solidFill>
                  </a:tcPr>
                </a:tc>
                <a:extLst>
                  <a:ext uri="{0D108BD9-81ED-4DB2-BD59-A6C34878D82A}">
                    <a16:rowId xmlns:a16="http://schemas.microsoft.com/office/drawing/2014/main" val="1427873631"/>
                  </a:ext>
                </a:extLst>
              </a:tr>
            </a:tbl>
          </a:graphicData>
        </a:graphic>
      </p:graphicFrame>
      <p:pic>
        <p:nvPicPr>
          <p:cNvPr id="5" name="Picture 4">
            <a:extLst>
              <a:ext uri="{FF2B5EF4-FFF2-40B4-BE49-F238E27FC236}">
                <a16:creationId xmlns:a16="http://schemas.microsoft.com/office/drawing/2014/main" id="{C0FCCC3C-CC2D-1545-361F-DA561B1C6F38}"/>
              </a:ext>
            </a:extLst>
          </p:cNvPr>
          <p:cNvPicPr>
            <a:picLocks noChangeAspect="1"/>
          </p:cNvPicPr>
          <p:nvPr/>
        </p:nvPicPr>
        <p:blipFill>
          <a:blip r:embed="rId5"/>
          <a:stretch>
            <a:fillRect/>
          </a:stretch>
        </p:blipFill>
        <p:spPr>
          <a:xfrm>
            <a:off x="575342" y="1390377"/>
            <a:ext cx="6739858" cy="33699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8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a:xfrm>
            <a:off x="457199" y="555640"/>
            <a:ext cx="3279532" cy="228524"/>
          </a:xfrm>
        </p:spPr>
        <p:txBody>
          <a:bodyPr/>
          <a:lstStyle/>
          <a:p>
            <a:r>
              <a:rPr lang="en-US" b="1"/>
              <a:t>Application/VM </a:t>
            </a:r>
            <a:r>
              <a:rPr lang="en-US" b="1" dirty="0"/>
              <a:t>Logs Integration</a:t>
            </a:r>
          </a:p>
        </p:txBody>
      </p:sp>
      <p:grpSp>
        <p:nvGrpSpPr>
          <p:cNvPr id="18" name="Group 17">
            <a:extLst>
              <a:ext uri="{FF2B5EF4-FFF2-40B4-BE49-F238E27FC236}">
                <a16:creationId xmlns:a16="http://schemas.microsoft.com/office/drawing/2014/main" id="{6CF34E3D-35CD-0B5A-8606-9B90A7A3566F}"/>
              </a:ext>
            </a:extLst>
          </p:cNvPr>
          <p:cNvGrpSpPr/>
          <p:nvPr/>
        </p:nvGrpSpPr>
        <p:grpSpPr>
          <a:xfrm>
            <a:off x="457199" y="4443122"/>
            <a:ext cx="11236570" cy="2152821"/>
            <a:chOff x="337357" y="4126364"/>
            <a:chExt cx="10730295" cy="4892882"/>
          </a:xfrm>
        </p:grpSpPr>
        <p:sp>
          <p:nvSpPr>
            <p:cNvPr id="6" name="Rectangle 5">
              <a:extLst>
                <a:ext uri="{FF2B5EF4-FFF2-40B4-BE49-F238E27FC236}">
                  <a16:creationId xmlns:a16="http://schemas.microsoft.com/office/drawing/2014/main" id="{DA0C4BA3-55F8-5F58-370A-357ADADAEF36}"/>
                </a:ext>
              </a:extLst>
            </p:cNvPr>
            <p:cNvSpPr/>
            <p:nvPr/>
          </p:nvSpPr>
          <p:spPr bwMode="gray">
            <a:xfrm>
              <a:off x="337357" y="4126364"/>
              <a:ext cx="10730295" cy="4892882"/>
            </a:xfrm>
            <a:prstGeom prst="rect">
              <a:avLst/>
            </a:prstGeom>
            <a:solidFill>
              <a:schemeClr val="bg2"/>
            </a:solidFill>
            <a:ln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4" name="TextBox 13">
              <a:extLst>
                <a:ext uri="{FF2B5EF4-FFF2-40B4-BE49-F238E27FC236}">
                  <a16:creationId xmlns:a16="http://schemas.microsoft.com/office/drawing/2014/main" id="{0695EA8E-CA57-EDA9-2256-2B5EE1BFC72B}"/>
                </a:ext>
              </a:extLst>
            </p:cNvPr>
            <p:cNvSpPr txBox="1"/>
            <p:nvPr/>
          </p:nvSpPr>
          <p:spPr bwMode="gray">
            <a:xfrm>
              <a:off x="457198" y="4126366"/>
              <a:ext cx="10412010" cy="4616749"/>
            </a:xfrm>
            <a:prstGeom prst="rect">
              <a:avLst/>
            </a:prstGeom>
            <a:noFill/>
          </p:spPr>
          <p:txBody>
            <a:bodyPr vert="horz" wrap="square" lIns="0" tIns="0" rIns="0" bIns="0" numCol="2" rtlCol="0">
              <a:spAutoFit/>
            </a:bodyPr>
            <a:lstStyle/>
            <a:p>
              <a:pPr algn="l">
                <a:spcBef>
                  <a:spcPts val="600"/>
                </a:spcBef>
              </a:pPr>
              <a:r>
                <a:rPr lang="en-IN" sz="1200" b="1" dirty="0">
                  <a:solidFill>
                    <a:schemeClr val="tx2"/>
                  </a:solidFill>
                  <a:latin typeface="Calibri" panose="020F0502020204030204" pitchFamily="34" charset="0"/>
                  <a:cs typeface="Calibri" panose="020F0502020204030204" pitchFamily="34" charset="0"/>
                </a:rPr>
                <a:t>Flow Explanation</a:t>
              </a:r>
              <a:endParaRPr lang="en-IN" sz="1200" dirty="0">
                <a:solidFill>
                  <a:schemeClr val="tx2"/>
                </a:solidFill>
                <a:latin typeface="Calibri" panose="020F0502020204030204" pitchFamily="34" charset="0"/>
                <a:cs typeface="Calibri" panose="020F0502020204030204" pitchFamily="34" charset="0"/>
              </a:endParaRPr>
            </a:p>
            <a:p>
              <a:pPr marL="628650" indent="-285750" rtl="0">
                <a:buFont typeface="Arial" panose="020B0604020202020204" pitchFamily="34" charset="0"/>
                <a:buChar char="•"/>
              </a:pPr>
              <a:r>
                <a:rPr lang="en-IN" sz="1200" dirty="0">
                  <a:effectLst/>
                  <a:latin typeface="Calibri" panose="020F0502020204030204" pitchFamily="34" charset="0"/>
                  <a:cs typeface="Calibri" panose="020F0502020204030204" pitchFamily="34" charset="0"/>
                </a:rPr>
                <a:t>Raise a </a:t>
              </a:r>
              <a:r>
                <a:rPr lang="en-IN" sz="1200" dirty="0">
                  <a:effectLst/>
                  <a:latin typeface="Calibri" panose="020F0502020204030204" pitchFamily="34" charset="0"/>
                  <a:cs typeface="Calibri" panose="020F0502020204030204" pitchFamily="34" charset="0"/>
                  <a:hlinkClick r:id="rId3" tooltip="https://crispy-waddle-m5m699p.pages.github.io/support_and_faq/create_ticket/readme.md"/>
                </a:rPr>
                <a:t>ServiceNow</a:t>
              </a:r>
              <a:r>
                <a:rPr lang="en-IN" sz="1200" dirty="0">
                  <a:effectLst/>
                  <a:latin typeface="Calibri" panose="020F0502020204030204" pitchFamily="34" charset="0"/>
                  <a:cs typeface="Calibri" panose="020F0502020204030204" pitchFamily="34" charset="0"/>
                  <a:hlinkClick r:id="rId4" tooltip="https://crispy-waddle-m5m699p.pages.github.io/support_and_faq/create_ticket/readme.md"/>
                </a:rPr>
                <a:t> ticket</a:t>
              </a:r>
              <a:r>
                <a:rPr lang="en-IN" sz="1200" dirty="0">
                  <a:effectLst/>
                  <a:latin typeface="Calibri" panose="020F0502020204030204" pitchFamily="34" charset="0"/>
                  <a:cs typeface="Calibri" panose="020F0502020204030204" pitchFamily="34" charset="0"/>
                </a:rPr>
                <a:t> to get connection string to be able to push application logs to Tier0 event Hub.</a:t>
              </a:r>
            </a:p>
            <a:p>
              <a:pPr marL="628650" indent="-285750" rtl="0">
                <a:buFont typeface="Arial" panose="020B0604020202020204" pitchFamily="34" charset="0"/>
                <a:buChar char="•"/>
              </a:pPr>
              <a:r>
                <a:rPr lang="en-IN" sz="1200" dirty="0">
                  <a:effectLst/>
                  <a:latin typeface="Calibri" panose="020F0502020204030204" pitchFamily="34" charset="0"/>
                  <a:cs typeface="Calibri" panose="020F0502020204030204" pitchFamily="34" charset="0"/>
                </a:rPr>
                <a:t>Tier0 team will provide the required connection string based on the information provided by application team</a:t>
              </a:r>
            </a:p>
            <a:p>
              <a:pPr marL="1085850" lvl="1" indent="-285750">
                <a:buFont typeface="Arial" panose="020B0604020202020204" pitchFamily="34" charset="0"/>
                <a:buChar char="•"/>
              </a:pPr>
              <a:r>
                <a:rPr lang="en-IN" sz="1200" dirty="0">
                  <a:latin typeface="Calibri" panose="020F0502020204030204" pitchFamily="34" charset="0"/>
                  <a:cs typeface="Calibri" panose="020F0502020204030204" pitchFamily="34" charset="0"/>
                </a:rPr>
                <a:t>Subscription name</a:t>
              </a:r>
            </a:p>
            <a:p>
              <a:pPr marL="1085850" lvl="1" indent="-285750">
                <a:buFont typeface="Arial" panose="020B0604020202020204" pitchFamily="34" charset="0"/>
                <a:buChar char="•"/>
              </a:pPr>
              <a:r>
                <a:rPr lang="en-IN" sz="1200" dirty="0">
                  <a:latin typeface="Calibri" panose="020F0502020204030204" pitchFamily="34" charset="0"/>
                  <a:cs typeface="Calibri" panose="020F0502020204030204" pitchFamily="34" charset="0"/>
                </a:rPr>
                <a:t>Environment name</a:t>
              </a:r>
            </a:p>
            <a:p>
              <a:pPr marL="1085850" lvl="1" indent="-285750">
                <a:buFont typeface="Arial" panose="020B0604020202020204" pitchFamily="34" charset="0"/>
                <a:buChar char="•"/>
              </a:pPr>
              <a:r>
                <a:rPr lang="en-IN" sz="1200" dirty="0">
                  <a:latin typeface="Calibri" panose="020F0502020204030204" pitchFamily="34" charset="0"/>
                  <a:cs typeface="Calibri" panose="020F0502020204030204" pitchFamily="34" charset="0"/>
                </a:rPr>
                <a:t>Application name</a:t>
              </a:r>
              <a:endParaRPr lang="en-IN" sz="1200" dirty="0">
                <a:effectLst/>
                <a:latin typeface="Calibri" panose="020F0502020204030204" pitchFamily="34" charset="0"/>
                <a:cs typeface="Calibri" panose="020F0502020204030204" pitchFamily="34" charset="0"/>
              </a:endParaRPr>
            </a:p>
            <a:p>
              <a:pPr marL="628650" indent="-285750" rtl="0">
                <a:buFont typeface="Arial" panose="020B0604020202020204" pitchFamily="34" charset="0"/>
                <a:buChar char="•"/>
              </a:pPr>
              <a:r>
                <a:rPr lang="en-IN" sz="1200" dirty="0">
                  <a:latin typeface="Calibri" panose="020F0502020204030204" pitchFamily="34" charset="0"/>
                  <a:cs typeface="Calibri" panose="020F0502020204030204" pitchFamily="34" charset="0"/>
                </a:rPr>
                <a:t>Application team will follow below links in sequence to integrate application logs with Tier0 EventHub.</a:t>
              </a:r>
            </a:p>
            <a:p>
              <a:pPr marL="1111250" indent="-288925">
                <a:buFont typeface="Arial" panose="020B0604020202020204" pitchFamily="34" charset="0"/>
                <a:buChar char="•"/>
              </a:pPr>
              <a:r>
                <a:rPr lang="en-IN" sz="1200" dirty="0">
                  <a:latin typeface="Calibri" panose="020F0502020204030204" pitchFamily="34" charset="0"/>
                  <a:cs typeface="Calibri" panose="020F0502020204030204" pitchFamily="34" charset="0"/>
                </a:rPr>
                <a:t>Explore </a:t>
              </a:r>
              <a:r>
                <a:rPr lang="en-IN" sz="1200" dirty="0">
                  <a:effectLst/>
                  <a:latin typeface="Calibri" panose="020F0502020204030204" pitchFamily="34" charset="0"/>
                  <a:cs typeface="Calibri" panose="020F0502020204030204" pitchFamily="34" charset="0"/>
                  <a:hlinkClick r:id="rId5" tooltip="https://crispy-waddle-m5m699p.pages.github.io/product_information/governance_rules_guide/application_logs/fluentd_on_aks/dummy_app/readme.md"/>
                </a:rPr>
                <a:t>Dummy</a:t>
              </a:r>
              <a:r>
                <a:rPr lang="en-IN" sz="1200" dirty="0">
                  <a:effectLst/>
                  <a:latin typeface="Calibri" panose="020F0502020204030204" pitchFamily="34" charset="0"/>
                  <a:cs typeface="Calibri" panose="020F0502020204030204" pitchFamily="34" charset="0"/>
                  <a:hlinkClick r:id="rId6" tooltip="https://crispy-waddle-m5m699p.pages.github.io/product_information/governance_rules_guide/application_logs/fluentd_on_aks/dummy_app/readme.md"/>
                </a:rPr>
                <a:t> app</a:t>
              </a:r>
              <a:endParaRPr lang="en-IN" sz="1200" dirty="0">
                <a:latin typeface="Calibri" panose="020F0502020204030204" pitchFamily="34" charset="0"/>
                <a:cs typeface="Calibri" panose="020F0502020204030204" pitchFamily="34" charset="0"/>
              </a:endParaRPr>
            </a:p>
            <a:p>
              <a:pPr marL="1111250" indent="-288925">
                <a:buFont typeface="Arial" panose="020B0604020202020204" pitchFamily="34" charset="0"/>
                <a:buChar char="•"/>
              </a:pPr>
              <a:r>
                <a:rPr lang="en-IN" sz="1200" dirty="0">
                  <a:latin typeface="Calibri" panose="020F0502020204030204" pitchFamily="34" charset="0"/>
                  <a:cs typeface="Calibri" panose="020F0502020204030204" pitchFamily="34" charset="0"/>
                </a:rPr>
                <a:t>Explore </a:t>
              </a:r>
              <a:r>
                <a:rPr lang="en-IN" sz="1200" dirty="0">
                  <a:effectLst/>
                  <a:latin typeface="Calibri" panose="020F0502020204030204" pitchFamily="34" charset="0"/>
                  <a:cs typeface="Calibri" panose="020F0502020204030204" pitchFamily="34" charset="0"/>
                  <a:hlinkClick r:id="rId7" tooltip="https://crispy-waddle-m5m699p.pages.github.io/product_information/core_component/centralized_logging/about/optum-sgs-health-care-cloud/docs/governance_rules_guide/application_logs/fluentd_on_aks/ness_logging/readme.md"/>
                </a:rPr>
                <a:t>Ness logging</a:t>
              </a:r>
              <a:endParaRPr lang="en-IN" sz="1200" dirty="0">
                <a:latin typeface="Calibri" panose="020F0502020204030204" pitchFamily="34" charset="0"/>
                <a:cs typeface="Calibri" panose="020F0502020204030204" pitchFamily="34" charset="0"/>
              </a:endParaRPr>
            </a:p>
            <a:p>
              <a:pPr marL="1111250" indent="-288925">
                <a:buFont typeface="Arial" panose="020B0604020202020204" pitchFamily="34" charset="0"/>
                <a:buChar char="•"/>
              </a:pPr>
              <a:r>
                <a:rPr lang="en-IN" sz="1200" dirty="0">
                  <a:latin typeface="Calibri" panose="020F0502020204030204" pitchFamily="34" charset="0"/>
                  <a:cs typeface="Calibri" panose="020F0502020204030204" pitchFamily="34" charset="0"/>
                </a:rPr>
                <a:t>Explore </a:t>
              </a:r>
              <a:r>
                <a:rPr lang="en-IN" sz="1200" dirty="0">
                  <a:effectLst/>
                  <a:latin typeface="Calibri" panose="020F0502020204030204" pitchFamily="34" charset="0"/>
                  <a:cs typeface="Calibri" panose="020F0502020204030204" pitchFamily="34" charset="0"/>
                  <a:hlinkClick r:id="rId8" tooltip="https://crispy-waddle-m5m699p.pages.github.io/product_information/core_component/centralized_logging/about/optum-sgs-health-care-cloud/docs/governance_rules_guide/application_logs/fluentd_on_aks/implementation/readme.md"/>
                </a:rPr>
                <a:t>FluentD integration with AKS</a:t>
              </a:r>
              <a:endParaRPr lang="en-IN" sz="1200" dirty="0">
                <a:latin typeface="Calibri" panose="020F0502020204030204" pitchFamily="34" charset="0"/>
                <a:cs typeface="Calibri" panose="020F0502020204030204" pitchFamily="34" charset="0"/>
              </a:endParaRPr>
            </a:p>
            <a:p>
              <a:pPr marL="1111250" indent="-288925">
                <a:buFont typeface="Arial" panose="020B0604020202020204" pitchFamily="34" charset="0"/>
                <a:buChar char="•"/>
              </a:pPr>
              <a:r>
                <a:rPr lang="en-IN" sz="1200" dirty="0">
                  <a:latin typeface="Calibri" panose="020F0502020204030204" pitchFamily="34" charset="0"/>
                  <a:cs typeface="Calibri" panose="020F0502020204030204" pitchFamily="34" charset="0"/>
                </a:rPr>
                <a:t>Explore </a:t>
              </a:r>
              <a:r>
                <a:rPr lang="en-IN" sz="1200" dirty="0">
                  <a:effectLst/>
                  <a:latin typeface="Calibri" panose="020F0502020204030204" pitchFamily="34" charset="0"/>
                  <a:cs typeface="Calibri" panose="020F0502020204030204" pitchFamily="34" charset="0"/>
                  <a:hlinkClick r:id="rId9" tooltip="https://crispy-waddle-m5m699p.pages.github.io/product_information/core_component/centralized_logging/about/optum-sgs-health-care-cloud/docs/governance_rules_guide/application_logs/fluentd_on_vm/readme.md"/>
                </a:rPr>
                <a:t>FluentD </a:t>
              </a:r>
              <a:r>
                <a:rPr lang="en-IN" sz="1200" dirty="0">
                  <a:effectLst/>
                  <a:latin typeface="Calibri" panose="020F0502020204030204" pitchFamily="34" charset="0"/>
                  <a:cs typeface="Calibri" panose="020F0502020204030204" pitchFamily="34" charset="0"/>
                  <a:hlinkClick r:id="rId10" tooltip="https://crispy-waddle-m5m699p.pages.github.io/product_information/core_component/centralized_logging/about/optum-sgs-health-care-cloud/docs/governance_rules_guide/application_logs/fluentd_on_vm/readme.md"/>
                </a:rPr>
                <a:t>integration</a:t>
              </a:r>
              <a:r>
                <a:rPr lang="en-IN" sz="1200" dirty="0">
                  <a:effectLst/>
                  <a:latin typeface="Calibri" panose="020F0502020204030204" pitchFamily="34" charset="0"/>
                  <a:cs typeface="Calibri" panose="020F0502020204030204" pitchFamily="34" charset="0"/>
                  <a:hlinkClick r:id="rId9" tooltip="https://crispy-waddle-m5m699p.pages.github.io/product_information/core_component/centralized_logging/about/optum-sgs-health-care-cloud/docs/governance_rules_guide/application_logs/fluentd_on_vm/readme.md"/>
                </a:rPr>
                <a:t> with VM</a:t>
              </a:r>
              <a:endParaRPr lang="en-IN" sz="1200" dirty="0"/>
            </a:p>
            <a:p>
              <a:pPr marL="628650" indent="-285750" rtl="0">
                <a:buFont typeface="Arial" panose="020B0604020202020204" pitchFamily="34" charset="0"/>
                <a:buChar char="•"/>
              </a:pPr>
              <a:r>
                <a:rPr lang="en-IN" sz="1200" dirty="0">
                  <a:effectLst/>
                  <a:latin typeface="Calibri" panose="020F0502020204030204" pitchFamily="34" charset="0"/>
                  <a:cs typeface="Calibri" panose="020F0502020204030204" pitchFamily="34" charset="0"/>
                </a:rPr>
                <a:t>Application team need to perform complete testing to ensure that connection string is working, and application logs being pushed as expected.</a:t>
              </a:r>
            </a:p>
            <a:p>
              <a:pPr marL="628650" indent="-285750" rtl="0">
                <a:buFont typeface="Arial" panose="020B0604020202020204" pitchFamily="34" charset="0"/>
                <a:buChar char="•"/>
              </a:pPr>
              <a:r>
                <a:rPr lang="en-IN" sz="1200" dirty="0">
                  <a:effectLst/>
                  <a:latin typeface="Calibri" panose="020F0502020204030204" pitchFamily="34" charset="0"/>
                  <a:cs typeface="Calibri" panose="020F0502020204030204" pitchFamily="34" charset="0"/>
                </a:rPr>
                <a:t>Post successful connection in case of application logs not processing application team needs to fix the issue.</a:t>
              </a:r>
            </a:p>
            <a:p>
              <a:pPr marL="628650" indent="-285750" rtl="0">
                <a:buFont typeface="Arial" panose="020B0604020202020204" pitchFamily="34" charset="0"/>
                <a:buChar char="•"/>
              </a:pPr>
              <a:r>
                <a:rPr lang="en-IN" sz="1200" dirty="0">
                  <a:effectLst/>
                  <a:latin typeface="Calibri" panose="020F0502020204030204" pitchFamily="34" charset="0"/>
                  <a:cs typeface="Calibri" panose="020F0502020204030204" pitchFamily="34" charset="0"/>
                </a:rPr>
                <a:t>Once the application team provide positive confirmation over ticket for the testing, the ticket will be closed.</a:t>
              </a:r>
            </a:p>
            <a:p>
              <a:pPr marL="628650" indent="-285750" rtl="0">
                <a:buFont typeface="Arial" panose="020B0604020202020204" pitchFamily="34" charset="0"/>
                <a:buChar char="•"/>
              </a:pPr>
              <a:r>
                <a:rPr lang="en-IN" sz="1200" dirty="0">
                  <a:latin typeface="Calibri" panose="020F0502020204030204" pitchFamily="34" charset="0"/>
                  <a:cs typeface="Calibri" panose="020F0502020204030204" pitchFamily="34" charset="0"/>
                </a:rPr>
                <a:t>Raise a ServiceNow ticket in case assistance required from Tier0. </a:t>
              </a:r>
              <a:endParaRPr lang="en-IN" sz="1200" dirty="0">
                <a:effectLst/>
                <a:latin typeface="Calibri" panose="020F0502020204030204" pitchFamily="34" charset="0"/>
                <a:cs typeface="Calibri" panose="020F0502020204030204" pitchFamily="34" charset="0"/>
              </a:endParaRPr>
            </a:p>
          </p:txBody>
        </p:sp>
      </p:grpSp>
      <p:pic>
        <p:nvPicPr>
          <p:cNvPr id="2" name="Picture 1">
            <a:extLst>
              <a:ext uri="{FF2B5EF4-FFF2-40B4-BE49-F238E27FC236}">
                <a16:creationId xmlns:a16="http://schemas.microsoft.com/office/drawing/2014/main" id="{4D97707F-8690-AA59-A8A2-CFD636DB9585}"/>
              </a:ext>
            </a:extLst>
          </p:cNvPr>
          <p:cNvPicPr>
            <a:picLocks noChangeAspect="1"/>
          </p:cNvPicPr>
          <p:nvPr/>
        </p:nvPicPr>
        <p:blipFill>
          <a:blip r:embed="rId11"/>
          <a:stretch>
            <a:fillRect/>
          </a:stretch>
        </p:blipFill>
        <p:spPr>
          <a:xfrm>
            <a:off x="2209800" y="837094"/>
            <a:ext cx="7772400" cy="3553097"/>
          </a:xfrm>
          <a:prstGeom prst="rect">
            <a:avLst/>
          </a:prstGeom>
        </p:spPr>
      </p:pic>
    </p:spTree>
    <p:extLst>
      <p:ext uri="{BB962C8B-B14F-4D97-AF65-F5344CB8AC3E}">
        <p14:creationId xmlns:p14="http://schemas.microsoft.com/office/powerpoint/2010/main" val="357702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8F3E85-3CC6-E592-8A4D-617EBD28836D}"/>
              </a:ext>
            </a:extLst>
          </p:cNvPr>
          <p:cNvPicPr>
            <a:picLocks noChangeAspect="1"/>
          </p:cNvPicPr>
          <p:nvPr/>
        </p:nvPicPr>
        <p:blipFill>
          <a:blip r:embed="rId3"/>
          <a:stretch>
            <a:fillRect/>
          </a:stretch>
        </p:blipFill>
        <p:spPr>
          <a:xfrm>
            <a:off x="0" y="965200"/>
            <a:ext cx="1242422" cy="5337160"/>
          </a:xfrm>
          <a:prstGeom prst="rect">
            <a:avLst/>
          </a:prstGeom>
        </p:spPr>
      </p:pic>
      <p:sp>
        <p:nvSpPr>
          <p:cNvPr id="5" name="Title 4">
            <a:extLst>
              <a:ext uri="{FF2B5EF4-FFF2-40B4-BE49-F238E27FC236}">
                <a16:creationId xmlns:a16="http://schemas.microsoft.com/office/drawing/2014/main" id="{63469E9A-4AB3-3A09-9222-D123F948073C}"/>
              </a:ext>
            </a:extLst>
          </p:cNvPr>
          <p:cNvSpPr>
            <a:spLocks noGrp="1"/>
          </p:cNvSpPr>
          <p:nvPr>
            <p:ph type="title"/>
          </p:nvPr>
        </p:nvSpPr>
        <p:spPr>
          <a:xfrm>
            <a:off x="457199" y="555640"/>
            <a:ext cx="9601200" cy="228524"/>
          </a:xfrm>
        </p:spPr>
        <p:txBody>
          <a:bodyPr/>
          <a:lstStyle/>
          <a:p>
            <a:r>
              <a:rPr lang="en-US" dirty="0"/>
              <a:t>Overall Application Team Responsibilities</a:t>
            </a:r>
          </a:p>
        </p:txBody>
      </p:sp>
      <p:sp>
        <p:nvSpPr>
          <p:cNvPr id="3" name="Rectangle 2">
            <a:extLst>
              <a:ext uri="{FF2B5EF4-FFF2-40B4-BE49-F238E27FC236}">
                <a16:creationId xmlns:a16="http://schemas.microsoft.com/office/drawing/2014/main" id="{1FEA8E78-7E30-8778-B8AE-E2BFA13D5FAA}"/>
              </a:ext>
            </a:extLst>
          </p:cNvPr>
          <p:cNvSpPr/>
          <p:nvPr/>
        </p:nvSpPr>
        <p:spPr bwMode="gray">
          <a:xfrm>
            <a:off x="9585223" y="5314323"/>
            <a:ext cx="1933470"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IN" sz="1400" b="0" i="0" u="none" strike="noStrike">
                <a:solidFill>
                  <a:schemeClr val="tx1"/>
                </a:solidFill>
                <a:effectLst/>
                <a:latin typeface="Calibri" panose="020F0502020204030204" pitchFamily="34" charset="0"/>
              </a:rPr>
              <a:t>DevOps &amp; Dev</a:t>
            </a:r>
            <a:endParaRPr lang="en-US" sz="1400" b="0" i="0" u="none" baseline="0">
              <a:solidFill>
                <a:schemeClr val="tx1"/>
              </a:solidFill>
            </a:endParaRPr>
          </a:p>
        </p:txBody>
      </p:sp>
      <p:sp>
        <p:nvSpPr>
          <p:cNvPr id="4" name="Rectangle 3">
            <a:extLst>
              <a:ext uri="{FF2B5EF4-FFF2-40B4-BE49-F238E27FC236}">
                <a16:creationId xmlns:a16="http://schemas.microsoft.com/office/drawing/2014/main" id="{722E7BDB-FC01-9B99-D4C9-EF4B3048C61C}"/>
              </a:ext>
            </a:extLst>
          </p:cNvPr>
          <p:cNvSpPr/>
          <p:nvPr/>
        </p:nvSpPr>
        <p:spPr bwMode="gray">
          <a:xfrm>
            <a:off x="9585223" y="4752641"/>
            <a:ext cx="1933470"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IN" sz="1400" b="0" i="0" u="none" strike="noStrike">
                <a:solidFill>
                  <a:schemeClr val="tx1"/>
                </a:solidFill>
                <a:effectLst/>
                <a:latin typeface="Calibri" panose="020F0502020204030204" pitchFamily="34" charset="0"/>
              </a:rPr>
              <a:t>DevOps &amp; Dev</a:t>
            </a:r>
            <a:endParaRPr lang="en-US" sz="1400" b="0" i="0" u="none" baseline="0">
              <a:solidFill>
                <a:schemeClr val="tx1"/>
              </a:solidFill>
            </a:endParaRPr>
          </a:p>
        </p:txBody>
      </p:sp>
      <p:sp>
        <p:nvSpPr>
          <p:cNvPr id="7" name="Rectangle 6">
            <a:extLst>
              <a:ext uri="{FF2B5EF4-FFF2-40B4-BE49-F238E27FC236}">
                <a16:creationId xmlns:a16="http://schemas.microsoft.com/office/drawing/2014/main" id="{46101862-6FA0-ACC8-E2B8-81860E9D9337}"/>
              </a:ext>
            </a:extLst>
          </p:cNvPr>
          <p:cNvSpPr/>
          <p:nvPr/>
        </p:nvSpPr>
        <p:spPr bwMode="gray">
          <a:xfrm>
            <a:off x="9585223" y="4190959"/>
            <a:ext cx="1933470"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IN" sz="1400" b="0" i="0" u="none" strike="noStrike">
                <a:solidFill>
                  <a:schemeClr val="tx1"/>
                </a:solidFill>
                <a:effectLst/>
                <a:latin typeface="Calibri" panose="020F0502020204030204" pitchFamily="34" charset="0"/>
              </a:rPr>
              <a:t>DevOps &amp; Dev</a:t>
            </a:r>
            <a:endParaRPr lang="en-US" sz="1400" b="0" i="0" u="none" baseline="0">
              <a:solidFill>
                <a:schemeClr val="tx1"/>
              </a:solidFill>
            </a:endParaRPr>
          </a:p>
        </p:txBody>
      </p:sp>
      <p:sp>
        <p:nvSpPr>
          <p:cNvPr id="8" name="Rectangle 7">
            <a:extLst>
              <a:ext uri="{FF2B5EF4-FFF2-40B4-BE49-F238E27FC236}">
                <a16:creationId xmlns:a16="http://schemas.microsoft.com/office/drawing/2014/main" id="{F4EE657A-AAB1-4422-E309-4AA6718ECAA1}"/>
              </a:ext>
            </a:extLst>
          </p:cNvPr>
          <p:cNvSpPr/>
          <p:nvPr/>
        </p:nvSpPr>
        <p:spPr bwMode="gray">
          <a:xfrm>
            <a:off x="9585223" y="3629277"/>
            <a:ext cx="1933470"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IN" sz="1400" b="0" i="0" u="none" strike="noStrike">
                <a:solidFill>
                  <a:schemeClr val="tx1"/>
                </a:solidFill>
                <a:effectLst/>
                <a:latin typeface="Calibri" panose="020F0502020204030204" pitchFamily="34" charset="0"/>
              </a:rPr>
              <a:t>DevOps &amp; Dev</a:t>
            </a:r>
            <a:endParaRPr lang="en-US" sz="1400" b="0" i="0" u="none" baseline="0">
              <a:solidFill>
                <a:schemeClr val="tx1"/>
              </a:solidFill>
            </a:endParaRPr>
          </a:p>
        </p:txBody>
      </p:sp>
      <p:sp>
        <p:nvSpPr>
          <p:cNvPr id="9" name="Rectangle 8">
            <a:extLst>
              <a:ext uri="{FF2B5EF4-FFF2-40B4-BE49-F238E27FC236}">
                <a16:creationId xmlns:a16="http://schemas.microsoft.com/office/drawing/2014/main" id="{C8FDEA3A-346C-BA66-B4FE-1EDAE0ED587A}"/>
              </a:ext>
            </a:extLst>
          </p:cNvPr>
          <p:cNvSpPr/>
          <p:nvPr/>
        </p:nvSpPr>
        <p:spPr bwMode="gray">
          <a:xfrm>
            <a:off x="9585223" y="3067595"/>
            <a:ext cx="1933470"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IN" sz="1400" b="0" i="0" u="none" strike="noStrike" dirty="0">
                <a:solidFill>
                  <a:schemeClr val="tx1"/>
                </a:solidFill>
                <a:effectLst/>
                <a:latin typeface="Calibri" panose="020F0502020204030204" pitchFamily="34" charset="0"/>
              </a:rPr>
              <a:t>DevOps &amp; Dev</a:t>
            </a:r>
            <a:endParaRPr lang="en-GB" sz="1400" dirty="0">
              <a:solidFill>
                <a:schemeClr val="tx1"/>
              </a:solidFill>
            </a:endParaRPr>
          </a:p>
        </p:txBody>
      </p:sp>
      <p:sp>
        <p:nvSpPr>
          <p:cNvPr id="11" name="Rectangle 10">
            <a:extLst>
              <a:ext uri="{FF2B5EF4-FFF2-40B4-BE49-F238E27FC236}">
                <a16:creationId xmlns:a16="http://schemas.microsoft.com/office/drawing/2014/main" id="{B0151BF8-07CC-5A93-0761-0D40A21E1A6B}"/>
              </a:ext>
            </a:extLst>
          </p:cNvPr>
          <p:cNvSpPr/>
          <p:nvPr/>
        </p:nvSpPr>
        <p:spPr bwMode="gray">
          <a:xfrm>
            <a:off x="9585223" y="2509762"/>
            <a:ext cx="1933470"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IN" sz="1400" b="0" i="0" u="none" strike="noStrike" dirty="0">
                <a:solidFill>
                  <a:schemeClr val="tx1"/>
                </a:solidFill>
                <a:effectLst/>
                <a:latin typeface="Calibri" panose="020F0502020204030204" pitchFamily="34" charset="0"/>
              </a:rPr>
              <a:t>DevOps &amp; QA (for functionality validation)</a:t>
            </a:r>
            <a:endParaRPr lang="en-GB" sz="1400" dirty="0">
              <a:solidFill>
                <a:schemeClr val="tx1"/>
              </a:solidFill>
            </a:endParaRPr>
          </a:p>
        </p:txBody>
      </p:sp>
      <p:sp>
        <p:nvSpPr>
          <p:cNvPr id="14" name="Rectangle 13">
            <a:extLst>
              <a:ext uri="{FF2B5EF4-FFF2-40B4-BE49-F238E27FC236}">
                <a16:creationId xmlns:a16="http://schemas.microsoft.com/office/drawing/2014/main" id="{A7608235-6C28-FD75-D5B3-7FC999A89453}"/>
              </a:ext>
            </a:extLst>
          </p:cNvPr>
          <p:cNvSpPr/>
          <p:nvPr/>
        </p:nvSpPr>
        <p:spPr bwMode="gray">
          <a:xfrm>
            <a:off x="9585223" y="1400647"/>
            <a:ext cx="1933470"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0" i="0" u="none" baseline="0" dirty="0">
                <a:solidFill>
                  <a:schemeClr val="tx1"/>
                </a:solidFill>
                <a:latin typeface="Calibri" panose="020F0502020204030204" pitchFamily="34" charset="0"/>
                <a:cs typeface="Calibri" panose="020F0502020204030204" pitchFamily="34" charset="0"/>
              </a:rPr>
              <a:t>DevOps</a:t>
            </a:r>
          </a:p>
        </p:txBody>
      </p:sp>
      <p:grpSp>
        <p:nvGrpSpPr>
          <p:cNvPr id="24" name="Group 23">
            <a:extLst>
              <a:ext uri="{FF2B5EF4-FFF2-40B4-BE49-F238E27FC236}">
                <a16:creationId xmlns:a16="http://schemas.microsoft.com/office/drawing/2014/main" id="{7CC71487-70C0-63F9-6622-CDEEF052AAE3}"/>
              </a:ext>
            </a:extLst>
          </p:cNvPr>
          <p:cNvGrpSpPr/>
          <p:nvPr/>
        </p:nvGrpSpPr>
        <p:grpSpPr>
          <a:xfrm>
            <a:off x="9797760" y="587102"/>
            <a:ext cx="1723680" cy="493200"/>
            <a:chOff x="9614154" y="515138"/>
            <a:chExt cx="1723680" cy="493200"/>
          </a:xfrm>
        </p:grpSpPr>
        <p:sp>
          <p:nvSpPr>
            <p:cNvPr id="15" name="Rectangle 14">
              <a:extLst>
                <a:ext uri="{FF2B5EF4-FFF2-40B4-BE49-F238E27FC236}">
                  <a16:creationId xmlns:a16="http://schemas.microsoft.com/office/drawing/2014/main" id="{731483A0-7177-B95D-0987-ABA4AEB0EF2B}"/>
                </a:ext>
              </a:extLst>
            </p:cNvPr>
            <p:cNvSpPr/>
            <p:nvPr/>
          </p:nvSpPr>
          <p:spPr bwMode="gray">
            <a:xfrm>
              <a:off x="9720050" y="515138"/>
              <a:ext cx="1617784" cy="493200"/>
            </a:xfrm>
            <a:prstGeom prst="rect">
              <a:avLst/>
            </a:prstGeom>
            <a:solidFill>
              <a:schemeClr val="bg1"/>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600" b="1">
                  <a:solidFill>
                    <a:schemeClr val="accent1"/>
                  </a:solidFill>
                </a:rPr>
                <a:t>Persona</a:t>
              </a:r>
              <a:endParaRPr lang="en-US" sz="1600" b="1" i="0" u="none" baseline="0">
                <a:solidFill>
                  <a:schemeClr val="accent1"/>
                </a:solidFill>
              </a:endParaRPr>
            </a:p>
          </p:txBody>
        </p:sp>
        <p:pic>
          <p:nvPicPr>
            <p:cNvPr id="23" name="Graphic 22" descr="User with solid fill">
              <a:extLst>
                <a:ext uri="{FF2B5EF4-FFF2-40B4-BE49-F238E27FC236}">
                  <a16:creationId xmlns:a16="http://schemas.microsoft.com/office/drawing/2014/main" id="{08725F22-B816-4DF5-56C4-7FCAA9DA08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14154" y="515138"/>
              <a:ext cx="493200" cy="493200"/>
            </a:xfrm>
            <a:prstGeom prst="rect">
              <a:avLst/>
            </a:prstGeom>
          </p:spPr>
        </p:pic>
      </p:grpSp>
      <p:sp>
        <p:nvSpPr>
          <p:cNvPr id="26" name="Rectangle 25">
            <a:extLst>
              <a:ext uri="{FF2B5EF4-FFF2-40B4-BE49-F238E27FC236}">
                <a16:creationId xmlns:a16="http://schemas.microsoft.com/office/drawing/2014/main" id="{865276D2-ACD9-2FE2-E32E-5844CE254A7B}"/>
              </a:ext>
            </a:extLst>
          </p:cNvPr>
          <p:cNvSpPr/>
          <p:nvPr/>
        </p:nvSpPr>
        <p:spPr bwMode="gray">
          <a:xfrm>
            <a:off x="1452266" y="5314323"/>
            <a:ext cx="7789347"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IN" sz="1400" dirty="0">
                <a:solidFill>
                  <a:schemeClr val="tx1"/>
                </a:solidFill>
                <a:latin typeface="Calibri" panose="020F0502020204030204" pitchFamily="34" charset="0"/>
              </a:rPr>
              <a:t>Fixing vulnerabilities/ security incidents on application resources.</a:t>
            </a:r>
          </a:p>
        </p:txBody>
      </p:sp>
      <p:sp>
        <p:nvSpPr>
          <p:cNvPr id="27" name="Rectangle 26">
            <a:extLst>
              <a:ext uri="{FF2B5EF4-FFF2-40B4-BE49-F238E27FC236}">
                <a16:creationId xmlns:a16="http://schemas.microsoft.com/office/drawing/2014/main" id="{970817EB-3321-8834-7AE7-828006526E73}"/>
              </a:ext>
            </a:extLst>
          </p:cNvPr>
          <p:cNvSpPr/>
          <p:nvPr/>
        </p:nvSpPr>
        <p:spPr bwMode="gray">
          <a:xfrm>
            <a:off x="1452266" y="4752641"/>
            <a:ext cx="7789347"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IN" sz="1400" b="0" i="0" u="none" strike="noStrike" dirty="0">
                <a:solidFill>
                  <a:schemeClr val="tx1"/>
                </a:solidFill>
                <a:effectLst/>
                <a:latin typeface="Calibri" panose="020F0502020204030204" pitchFamily="34" charset="0"/>
              </a:rPr>
              <a:t>Configuring and customizing the </a:t>
            </a:r>
            <a:r>
              <a:rPr lang="en-IN" sz="1400" b="0" i="0" u="none" strike="noStrike" dirty="0" err="1">
                <a:solidFill>
                  <a:schemeClr val="tx1"/>
                </a:solidFill>
                <a:effectLst/>
                <a:latin typeface="Calibri" panose="020F0502020204030204" pitchFamily="34" charset="0"/>
              </a:rPr>
              <a:t>OpenIAM</a:t>
            </a:r>
            <a:r>
              <a:rPr lang="en-IN" sz="1400" b="0" i="0" u="none" strike="noStrike" dirty="0">
                <a:solidFill>
                  <a:schemeClr val="tx1"/>
                </a:solidFill>
                <a:effectLst/>
                <a:latin typeface="Calibri" panose="020F0502020204030204" pitchFamily="34" charset="0"/>
              </a:rPr>
              <a:t> as per the application requirement.</a:t>
            </a:r>
          </a:p>
        </p:txBody>
      </p:sp>
      <p:sp>
        <p:nvSpPr>
          <p:cNvPr id="28" name="Rectangle 27">
            <a:extLst>
              <a:ext uri="{FF2B5EF4-FFF2-40B4-BE49-F238E27FC236}">
                <a16:creationId xmlns:a16="http://schemas.microsoft.com/office/drawing/2014/main" id="{833FC837-DE05-5350-74CB-A0D8A7A92771}"/>
              </a:ext>
            </a:extLst>
          </p:cNvPr>
          <p:cNvSpPr/>
          <p:nvPr/>
        </p:nvSpPr>
        <p:spPr bwMode="gray">
          <a:xfrm>
            <a:off x="1452266" y="4190959"/>
            <a:ext cx="7789347"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IN" sz="1400" b="0" i="0" dirty="0">
                <a:solidFill>
                  <a:schemeClr val="tx1"/>
                </a:solidFill>
                <a:effectLst/>
                <a:latin typeface="Calibri" panose="020F0502020204030204" pitchFamily="34" charset="0"/>
                <a:cs typeface="Calibri" panose="020F0502020204030204" pitchFamily="34" charset="0"/>
              </a:rPr>
              <a:t>Appropriate action to be taken based on sentinel and health alerts. </a:t>
            </a:r>
          </a:p>
        </p:txBody>
      </p:sp>
      <p:sp>
        <p:nvSpPr>
          <p:cNvPr id="29" name="Rectangle 28">
            <a:extLst>
              <a:ext uri="{FF2B5EF4-FFF2-40B4-BE49-F238E27FC236}">
                <a16:creationId xmlns:a16="http://schemas.microsoft.com/office/drawing/2014/main" id="{D8081C7E-5FEC-357F-AE70-B20B66E2461A}"/>
              </a:ext>
            </a:extLst>
          </p:cNvPr>
          <p:cNvSpPr/>
          <p:nvPr/>
        </p:nvSpPr>
        <p:spPr bwMode="gray">
          <a:xfrm>
            <a:off x="1452266" y="3629277"/>
            <a:ext cx="7789347"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IN" sz="1400" b="0" i="0" dirty="0">
                <a:solidFill>
                  <a:schemeClr val="tx1"/>
                </a:solidFill>
                <a:effectLst/>
                <a:latin typeface="Calibri" panose="020F0502020204030204" pitchFamily="34" charset="0"/>
                <a:cs typeface="Calibri" panose="020F0502020204030204" pitchFamily="34" charset="0"/>
              </a:rPr>
              <a:t>To fix all the non-compliant application resources </a:t>
            </a:r>
            <a:r>
              <a:rPr lang="en-IN" sz="1400" b="0" i="0" dirty="0" err="1">
                <a:solidFill>
                  <a:schemeClr val="tx1"/>
                </a:solidFill>
                <a:effectLst/>
                <a:latin typeface="Calibri" panose="020F0502020204030204" pitchFamily="34" charset="0"/>
                <a:cs typeface="Calibri" panose="020F0502020204030204" pitchFamily="34" charset="0"/>
              </a:rPr>
              <a:t>w.r.t</a:t>
            </a:r>
            <a:r>
              <a:rPr lang="en-IN" sz="1400" b="0" i="0" dirty="0">
                <a:solidFill>
                  <a:schemeClr val="tx1"/>
                </a:solidFill>
                <a:effectLst/>
                <a:latin typeface="Calibri" panose="020F0502020204030204" pitchFamily="34" charset="0"/>
                <a:cs typeface="Calibri" panose="020F0502020204030204" pitchFamily="34" charset="0"/>
              </a:rPr>
              <a:t> policies.</a:t>
            </a:r>
          </a:p>
        </p:txBody>
      </p:sp>
      <p:sp>
        <p:nvSpPr>
          <p:cNvPr id="30" name="Rectangle 29">
            <a:extLst>
              <a:ext uri="{FF2B5EF4-FFF2-40B4-BE49-F238E27FC236}">
                <a16:creationId xmlns:a16="http://schemas.microsoft.com/office/drawing/2014/main" id="{C2DDA07A-3CAF-A394-D483-2FC239CA5639}"/>
              </a:ext>
            </a:extLst>
          </p:cNvPr>
          <p:cNvSpPr/>
          <p:nvPr/>
        </p:nvSpPr>
        <p:spPr bwMode="gray">
          <a:xfrm>
            <a:off x="1452266" y="3067595"/>
            <a:ext cx="7789347"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IN" sz="1400" b="0" i="0" u="none" strike="noStrike" dirty="0">
                <a:solidFill>
                  <a:schemeClr val="tx1"/>
                </a:solidFill>
                <a:effectLst/>
                <a:latin typeface="Calibri" panose="020F0502020204030204" pitchFamily="34" charset="0"/>
              </a:rPr>
              <a:t>Integration of application logs with Tier0.</a:t>
            </a:r>
          </a:p>
        </p:txBody>
      </p:sp>
      <p:sp>
        <p:nvSpPr>
          <p:cNvPr id="31" name="Rectangle 30">
            <a:extLst>
              <a:ext uri="{FF2B5EF4-FFF2-40B4-BE49-F238E27FC236}">
                <a16:creationId xmlns:a16="http://schemas.microsoft.com/office/drawing/2014/main" id="{1D39E8F7-D02D-7CF7-AD10-31F3627AF40A}"/>
              </a:ext>
            </a:extLst>
          </p:cNvPr>
          <p:cNvSpPr/>
          <p:nvPr/>
        </p:nvSpPr>
        <p:spPr bwMode="gray">
          <a:xfrm>
            <a:off x="1452266" y="2509762"/>
            <a:ext cx="7789347"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IN" sz="1400" b="0" i="0" u="none" strike="noStrike" dirty="0">
                <a:solidFill>
                  <a:schemeClr val="tx1"/>
                </a:solidFill>
                <a:effectLst/>
                <a:latin typeface="Calibri" panose="020F0502020204030204" pitchFamily="34" charset="0"/>
              </a:rPr>
              <a:t>Raising ServiceNow request with intake form to setup </a:t>
            </a:r>
            <a:r>
              <a:rPr lang="en-IN" sz="1400" dirty="0">
                <a:solidFill>
                  <a:schemeClr val="tx1"/>
                </a:solidFill>
                <a:latin typeface="Calibri" panose="020F0502020204030204" pitchFamily="34" charset="0"/>
              </a:rPr>
              <a:t>perimeter protection (I</a:t>
            </a:r>
            <a:r>
              <a:rPr lang="en-IN" sz="1400" b="0" i="0" u="none" strike="noStrike" dirty="0">
                <a:solidFill>
                  <a:schemeClr val="tx1"/>
                </a:solidFill>
                <a:effectLst/>
                <a:latin typeface="Calibri" panose="020F0502020204030204" pitchFamily="34" charset="0"/>
              </a:rPr>
              <a:t>ngress).</a:t>
            </a:r>
            <a:endParaRPr lang="en-IN" sz="1400" dirty="0">
              <a:solidFill>
                <a:schemeClr val="tx1"/>
              </a:solidFill>
              <a:latin typeface="Calibri" panose="020F0502020204030204" pitchFamily="34" charset="0"/>
            </a:endParaRPr>
          </a:p>
        </p:txBody>
      </p:sp>
      <p:sp>
        <p:nvSpPr>
          <p:cNvPr id="32" name="Rectangle 31">
            <a:extLst>
              <a:ext uri="{FF2B5EF4-FFF2-40B4-BE49-F238E27FC236}">
                <a16:creationId xmlns:a16="http://schemas.microsoft.com/office/drawing/2014/main" id="{53106EDC-EF07-C4E9-F11C-9BDCE9456530}"/>
              </a:ext>
            </a:extLst>
          </p:cNvPr>
          <p:cNvSpPr/>
          <p:nvPr/>
        </p:nvSpPr>
        <p:spPr bwMode="gray">
          <a:xfrm>
            <a:off x="1452266" y="1400647"/>
            <a:ext cx="7789347"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IN" sz="1400" b="0" i="0" u="none" strike="noStrike" dirty="0">
                <a:solidFill>
                  <a:schemeClr val="tx1"/>
                </a:solidFill>
                <a:effectLst/>
                <a:latin typeface="Calibri" panose="020F0502020204030204" pitchFamily="34" charset="0"/>
              </a:rPr>
              <a:t>Raising ServiceNow request with onboarding form for </a:t>
            </a:r>
            <a:r>
              <a:rPr lang="en-IN" sz="1400" dirty="0">
                <a:solidFill>
                  <a:schemeClr val="tx1"/>
                </a:solidFill>
                <a:latin typeface="Calibri" panose="020F0502020204030204" pitchFamily="34" charset="0"/>
              </a:rPr>
              <a:t>provisioning of services (Centralized Logging, Policies &amp; Sentinel).</a:t>
            </a:r>
            <a:endParaRPr lang="en-GB" sz="1400" dirty="0">
              <a:solidFill>
                <a:schemeClr val="tx1"/>
              </a:solidFill>
            </a:endParaRPr>
          </a:p>
        </p:txBody>
      </p:sp>
      <p:grpSp>
        <p:nvGrpSpPr>
          <p:cNvPr id="47" name="Group 46">
            <a:extLst>
              <a:ext uri="{FF2B5EF4-FFF2-40B4-BE49-F238E27FC236}">
                <a16:creationId xmlns:a16="http://schemas.microsoft.com/office/drawing/2014/main" id="{422540E8-344C-DEED-42F3-98D2E3EA9F89}"/>
              </a:ext>
            </a:extLst>
          </p:cNvPr>
          <p:cNvGrpSpPr/>
          <p:nvPr/>
        </p:nvGrpSpPr>
        <p:grpSpPr>
          <a:xfrm>
            <a:off x="409626" y="1397517"/>
            <a:ext cx="511294" cy="510823"/>
            <a:chOff x="161690" y="1080302"/>
            <a:chExt cx="627582" cy="622466"/>
          </a:xfrm>
        </p:grpSpPr>
        <p:sp>
          <p:nvSpPr>
            <p:cNvPr id="33" name="Oval 32">
              <a:extLst>
                <a:ext uri="{FF2B5EF4-FFF2-40B4-BE49-F238E27FC236}">
                  <a16:creationId xmlns:a16="http://schemas.microsoft.com/office/drawing/2014/main" id="{B519450E-67A6-C42D-54B8-6BC965730803}"/>
                </a:ext>
              </a:extLst>
            </p:cNvPr>
            <p:cNvSpPr/>
            <p:nvPr/>
          </p:nvSpPr>
          <p:spPr bwMode="gray">
            <a:xfrm>
              <a:off x="161690" y="1080302"/>
              <a:ext cx="627582" cy="622466"/>
            </a:xfrm>
            <a:prstGeom prst="ellipse">
              <a:avLst/>
            </a:prstGeom>
            <a:solidFill>
              <a:schemeClr val="bg1"/>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40" name="Graphic 39" descr="Syncing cloud with solid fill">
              <a:extLst>
                <a:ext uri="{FF2B5EF4-FFF2-40B4-BE49-F238E27FC236}">
                  <a16:creationId xmlns:a16="http://schemas.microsoft.com/office/drawing/2014/main" id="{7CDA8F00-4BB5-1093-4200-B654AAAE9D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5277" y="1145723"/>
              <a:ext cx="457200" cy="457200"/>
            </a:xfrm>
            <a:prstGeom prst="rect">
              <a:avLst/>
            </a:prstGeom>
          </p:spPr>
        </p:pic>
      </p:grpSp>
      <p:grpSp>
        <p:nvGrpSpPr>
          <p:cNvPr id="48" name="Group 47">
            <a:extLst>
              <a:ext uri="{FF2B5EF4-FFF2-40B4-BE49-F238E27FC236}">
                <a16:creationId xmlns:a16="http://schemas.microsoft.com/office/drawing/2014/main" id="{71A0B1BC-5DCC-AB46-644F-38203FDC9887}"/>
              </a:ext>
            </a:extLst>
          </p:cNvPr>
          <p:cNvGrpSpPr/>
          <p:nvPr/>
        </p:nvGrpSpPr>
        <p:grpSpPr>
          <a:xfrm>
            <a:off x="685579" y="2509762"/>
            <a:ext cx="511294" cy="510823"/>
            <a:chOff x="475481" y="1806877"/>
            <a:chExt cx="627582" cy="622466"/>
          </a:xfrm>
        </p:grpSpPr>
        <p:sp>
          <p:nvSpPr>
            <p:cNvPr id="34" name="Oval 33">
              <a:extLst>
                <a:ext uri="{FF2B5EF4-FFF2-40B4-BE49-F238E27FC236}">
                  <a16:creationId xmlns:a16="http://schemas.microsoft.com/office/drawing/2014/main" id="{2F4ED01F-9319-B4FF-B5C9-653479F0A742}"/>
                </a:ext>
              </a:extLst>
            </p:cNvPr>
            <p:cNvSpPr/>
            <p:nvPr/>
          </p:nvSpPr>
          <p:spPr bwMode="gray">
            <a:xfrm>
              <a:off x="475481" y="1806877"/>
              <a:ext cx="627582" cy="622466"/>
            </a:xfrm>
            <a:prstGeom prst="ellipse">
              <a:avLst/>
            </a:prstGeom>
            <a:solidFill>
              <a:schemeClr val="bg1"/>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41" name="Graphic 40" descr="Lock with solid fill">
              <a:extLst>
                <a:ext uri="{FF2B5EF4-FFF2-40B4-BE49-F238E27FC236}">
                  <a16:creationId xmlns:a16="http://schemas.microsoft.com/office/drawing/2014/main" id="{9BECB40E-4F13-7727-B8F8-131B4FAD53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0672" y="1871510"/>
              <a:ext cx="457200" cy="457200"/>
            </a:xfrm>
            <a:prstGeom prst="rect">
              <a:avLst/>
            </a:prstGeom>
          </p:spPr>
        </p:pic>
      </p:grpSp>
      <p:grpSp>
        <p:nvGrpSpPr>
          <p:cNvPr id="49" name="Group 48">
            <a:extLst>
              <a:ext uri="{FF2B5EF4-FFF2-40B4-BE49-F238E27FC236}">
                <a16:creationId xmlns:a16="http://schemas.microsoft.com/office/drawing/2014/main" id="{EB8A0136-97F5-769A-CBDF-0488EBFB7286}"/>
              </a:ext>
            </a:extLst>
          </p:cNvPr>
          <p:cNvGrpSpPr/>
          <p:nvPr/>
        </p:nvGrpSpPr>
        <p:grpSpPr>
          <a:xfrm>
            <a:off x="731128" y="3058783"/>
            <a:ext cx="511294" cy="510823"/>
            <a:chOff x="642314" y="2539952"/>
            <a:chExt cx="627582" cy="622466"/>
          </a:xfrm>
        </p:grpSpPr>
        <p:sp>
          <p:nvSpPr>
            <p:cNvPr id="35" name="Oval 34">
              <a:extLst>
                <a:ext uri="{FF2B5EF4-FFF2-40B4-BE49-F238E27FC236}">
                  <a16:creationId xmlns:a16="http://schemas.microsoft.com/office/drawing/2014/main" id="{B29D04E1-E465-DDA7-96FB-3DF5C62398D9}"/>
                </a:ext>
              </a:extLst>
            </p:cNvPr>
            <p:cNvSpPr/>
            <p:nvPr/>
          </p:nvSpPr>
          <p:spPr bwMode="gray">
            <a:xfrm>
              <a:off x="642314" y="2539952"/>
              <a:ext cx="627582" cy="622466"/>
            </a:xfrm>
            <a:prstGeom prst="ellipse">
              <a:avLst/>
            </a:prstGeom>
            <a:solidFill>
              <a:schemeClr val="bg1"/>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42" name="Graphic 41" descr="Folder Search with solid fill">
              <a:extLst>
                <a:ext uri="{FF2B5EF4-FFF2-40B4-BE49-F238E27FC236}">
                  <a16:creationId xmlns:a16="http://schemas.microsoft.com/office/drawing/2014/main" id="{DB905473-55B3-6CA7-76EF-C124455479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5901" y="2640585"/>
              <a:ext cx="457200" cy="457200"/>
            </a:xfrm>
            <a:prstGeom prst="rect">
              <a:avLst/>
            </a:prstGeom>
          </p:spPr>
        </p:pic>
      </p:grpSp>
      <p:grpSp>
        <p:nvGrpSpPr>
          <p:cNvPr id="50" name="Group 49">
            <a:extLst>
              <a:ext uri="{FF2B5EF4-FFF2-40B4-BE49-F238E27FC236}">
                <a16:creationId xmlns:a16="http://schemas.microsoft.com/office/drawing/2014/main" id="{FD2CDAEE-8FFA-EF9B-D516-D0822F59BFC4}"/>
              </a:ext>
            </a:extLst>
          </p:cNvPr>
          <p:cNvGrpSpPr/>
          <p:nvPr/>
        </p:nvGrpSpPr>
        <p:grpSpPr>
          <a:xfrm>
            <a:off x="721934" y="3620465"/>
            <a:ext cx="511294" cy="510823"/>
            <a:chOff x="733077" y="3300939"/>
            <a:chExt cx="627582" cy="622466"/>
          </a:xfrm>
        </p:grpSpPr>
        <p:sp>
          <p:nvSpPr>
            <p:cNvPr id="36" name="Oval 35">
              <a:extLst>
                <a:ext uri="{FF2B5EF4-FFF2-40B4-BE49-F238E27FC236}">
                  <a16:creationId xmlns:a16="http://schemas.microsoft.com/office/drawing/2014/main" id="{BCB41CC1-8E88-715D-AE37-1FB4628F4926}"/>
                </a:ext>
              </a:extLst>
            </p:cNvPr>
            <p:cNvSpPr/>
            <p:nvPr/>
          </p:nvSpPr>
          <p:spPr bwMode="gray">
            <a:xfrm>
              <a:off x="733077" y="3300939"/>
              <a:ext cx="627582" cy="622466"/>
            </a:xfrm>
            <a:prstGeom prst="ellipse">
              <a:avLst/>
            </a:prstGeom>
            <a:solidFill>
              <a:schemeClr val="bg1"/>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43" name="Graphic 42" descr="Court with solid fill">
              <a:extLst>
                <a:ext uri="{FF2B5EF4-FFF2-40B4-BE49-F238E27FC236}">
                  <a16:creationId xmlns:a16="http://schemas.microsoft.com/office/drawing/2014/main" id="{87752B36-49A5-0458-7DA7-D36099C5126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9857" y="3375157"/>
              <a:ext cx="457200" cy="457200"/>
            </a:xfrm>
            <a:prstGeom prst="rect">
              <a:avLst/>
            </a:prstGeom>
          </p:spPr>
        </p:pic>
      </p:grpSp>
      <p:grpSp>
        <p:nvGrpSpPr>
          <p:cNvPr id="51" name="Group 50">
            <a:extLst>
              <a:ext uri="{FF2B5EF4-FFF2-40B4-BE49-F238E27FC236}">
                <a16:creationId xmlns:a16="http://schemas.microsoft.com/office/drawing/2014/main" id="{5FB98972-A71D-FF73-CAED-60E08F1B03FB}"/>
              </a:ext>
            </a:extLst>
          </p:cNvPr>
          <p:cNvGrpSpPr/>
          <p:nvPr/>
        </p:nvGrpSpPr>
        <p:grpSpPr>
          <a:xfrm>
            <a:off x="681072" y="4180281"/>
            <a:ext cx="511294" cy="510823"/>
            <a:chOff x="639252" y="4034014"/>
            <a:chExt cx="627582" cy="622466"/>
          </a:xfrm>
        </p:grpSpPr>
        <p:sp>
          <p:nvSpPr>
            <p:cNvPr id="37" name="Oval 36">
              <a:extLst>
                <a:ext uri="{FF2B5EF4-FFF2-40B4-BE49-F238E27FC236}">
                  <a16:creationId xmlns:a16="http://schemas.microsoft.com/office/drawing/2014/main" id="{F6A156B9-4CD1-8718-BA19-628271D467FB}"/>
                </a:ext>
              </a:extLst>
            </p:cNvPr>
            <p:cNvSpPr/>
            <p:nvPr/>
          </p:nvSpPr>
          <p:spPr bwMode="gray">
            <a:xfrm>
              <a:off x="639252" y="4034014"/>
              <a:ext cx="627582" cy="622466"/>
            </a:xfrm>
            <a:prstGeom prst="ellipse">
              <a:avLst/>
            </a:prstGeom>
            <a:solidFill>
              <a:schemeClr val="bg1"/>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44" name="Graphic 43" descr="Heart with pulse with solid fill">
              <a:extLst>
                <a:ext uri="{FF2B5EF4-FFF2-40B4-BE49-F238E27FC236}">
                  <a16:creationId xmlns:a16="http://schemas.microsoft.com/office/drawing/2014/main" id="{34BB1552-AF46-C3F2-5FAA-B6DD03DC17D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4443" y="4151790"/>
              <a:ext cx="457200" cy="457200"/>
            </a:xfrm>
            <a:prstGeom prst="rect">
              <a:avLst/>
            </a:prstGeom>
          </p:spPr>
        </p:pic>
      </p:grpSp>
      <p:grpSp>
        <p:nvGrpSpPr>
          <p:cNvPr id="52" name="Group 51">
            <a:extLst>
              <a:ext uri="{FF2B5EF4-FFF2-40B4-BE49-F238E27FC236}">
                <a16:creationId xmlns:a16="http://schemas.microsoft.com/office/drawing/2014/main" id="{26E8F087-1454-5577-D9DB-6B94E524B75D}"/>
              </a:ext>
            </a:extLst>
          </p:cNvPr>
          <p:cNvGrpSpPr/>
          <p:nvPr/>
        </p:nvGrpSpPr>
        <p:grpSpPr>
          <a:xfrm>
            <a:off x="576311" y="4742896"/>
            <a:ext cx="511294" cy="510823"/>
            <a:chOff x="475481" y="4781045"/>
            <a:chExt cx="627582" cy="622466"/>
          </a:xfrm>
        </p:grpSpPr>
        <p:sp>
          <p:nvSpPr>
            <p:cNvPr id="38" name="Oval 37">
              <a:extLst>
                <a:ext uri="{FF2B5EF4-FFF2-40B4-BE49-F238E27FC236}">
                  <a16:creationId xmlns:a16="http://schemas.microsoft.com/office/drawing/2014/main" id="{62B0A0D7-EEEA-B92F-C840-54E17F287216}"/>
                </a:ext>
              </a:extLst>
            </p:cNvPr>
            <p:cNvSpPr/>
            <p:nvPr/>
          </p:nvSpPr>
          <p:spPr bwMode="gray">
            <a:xfrm>
              <a:off x="475481" y="4781045"/>
              <a:ext cx="627582" cy="622466"/>
            </a:xfrm>
            <a:prstGeom prst="ellipse">
              <a:avLst/>
            </a:prstGeom>
            <a:solidFill>
              <a:schemeClr val="bg1"/>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45" name="Graphic 44" descr="User with solid fill">
              <a:extLst>
                <a:ext uri="{FF2B5EF4-FFF2-40B4-BE49-F238E27FC236}">
                  <a16:creationId xmlns:a16="http://schemas.microsoft.com/office/drawing/2014/main" id="{27B6D125-6F38-9770-D55D-E96FD3C879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0672" y="4836374"/>
              <a:ext cx="457200" cy="457200"/>
            </a:xfrm>
            <a:prstGeom prst="rect">
              <a:avLst/>
            </a:prstGeom>
          </p:spPr>
        </p:pic>
      </p:grpSp>
      <p:grpSp>
        <p:nvGrpSpPr>
          <p:cNvPr id="53" name="Group 52">
            <a:extLst>
              <a:ext uri="{FF2B5EF4-FFF2-40B4-BE49-F238E27FC236}">
                <a16:creationId xmlns:a16="http://schemas.microsoft.com/office/drawing/2014/main" id="{3C2BAD13-C405-3FB0-FCDC-A0D185BEDA74}"/>
              </a:ext>
            </a:extLst>
          </p:cNvPr>
          <p:cNvGrpSpPr/>
          <p:nvPr/>
        </p:nvGrpSpPr>
        <p:grpSpPr>
          <a:xfrm>
            <a:off x="409626" y="5305511"/>
            <a:ext cx="511294" cy="510823"/>
            <a:chOff x="162013" y="5466465"/>
            <a:chExt cx="627582" cy="622466"/>
          </a:xfrm>
        </p:grpSpPr>
        <p:sp>
          <p:nvSpPr>
            <p:cNvPr id="39" name="Oval 38">
              <a:extLst>
                <a:ext uri="{FF2B5EF4-FFF2-40B4-BE49-F238E27FC236}">
                  <a16:creationId xmlns:a16="http://schemas.microsoft.com/office/drawing/2014/main" id="{4545E202-AD54-E98F-E904-BC4F9F8EF8B8}"/>
                </a:ext>
              </a:extLst>
            </p:cNvPr>
            <p:cNvSpPr/>
            <p:nvPr/>
          </p:nvSpPr>
          <p:spPr bwMode="gray">
            <a:xfrm>
              <a:off x="162013" y="5466465"/>
              <a:ext cx="627582" cy="622466"/>
            </a:xfrm>
            <a:prstGeom prst="ellipse">
              <a:avLst/>
            </a:prstGeom>
            <a:solidFill>
              <a:schemeClr val="bg1"/>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46" name="Graphic 45" descr="Tools with solid fill">
              <a:extLst>
                <a:ext uri="{FF2B5EF4-FFF2-40B4-BE49-F238E27FC236}">
                  <a16:creationId xmlns:a16="http://schemas.microsoft.com/office/drawing/2014/main" id="{FA473A62-942A-B53F-2A40-887529B109D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3298" y="5560923"/>
              <a:ext cx="457200" cy="457200"/>
            </a:xfrm>
            <a:prstGeom prst="rect">
              <a:avLst/>
            </a:prstGeom>
          </p:spPr>
        </p:pic>
      </p:grpSp>
      <p:sp>
        <p:nvSpPr>
          <p:cNvPr id="54" name="Rectangle 53">
            <a:extLst>
              <a:ext uri="{FF2B5EF4-FFF2-40B4-BE49-F238E27FC236}">
                <a16:creationId xmlns:a16="http://schemas.microsoft.com/office/drawing/2014/main" id="{A1B36C62-CCC9-C360-EBBC-48380474A633}"/>
              </a:ext>
            </a:extLst>
          </p:cNvPr>
          <p:cNvSpPr/>
          <p:nvPr/>
        </p:nvSpPr>
        <p:spPr bwMode="gray">
          <a:xfrm>
            <a:off x="9585223" y="1948700"/>
            <a:ext cx="1933470"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IN" sz="1400" b="0" i="0" u="none" strike="noStrike" dirty="0">
                <a:solidFill>
                  <a:schemeClr val="tx1"/>
                </a:solidFill>
                <a:effectLst/>
                <a:latin typeface="Calibri" panose="020F0502020204030204" pitchFamily="34" charset="0"/>
              </a:rPr>
              <a:t>DevOps</a:t>
            </a:r>
            <a:endParaRPr lang="en-GB" sz="1400" dirty="0">
              <a:solidFill>
                <a:schemeClr val="tx1"/>
              </a:solidFill>
            </a:endParaRPr>
          </a:p>
        </p:txBody>
      </p:sp>
      <p:sp>
        <p:nvSpPr>
          <p:cNvPr id="55" name="Rectangle 54">
            <a:extLst>
              <a:ext uri="{FF2B5EF4-FFF2-40B4-BE49-F238E27FC236}">
                <a16:creationId xmlns:a16="http://schemas.microsoft.com/office/drawing/2014/main" id="{5EB72571-CD67-BED5-E764-2431D589D4CF}"/>
              </a:ext>
            </a:extLst>
          </p:cNvPr>
          <p:cNvSpPr/>
          <p:nvPr/>
        </p:nvSpPr>
        <p:spPr bwMode="gray">
          <a:xfrm>
            <a:off x="1452266" y="1948700"/>
            <a:ext cx="7789347" cy="493200"/>
          </a:xfrm>
          <a:prstGeom prst="rect">
            <a:avLst/>
          </a:prstGeom>
          <a:solidFill>
            <a:schemeClr val="bg2"/>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IN" sz="1400" dirty="0">
                <a:solidFill>
                  <a:schemeClr val="tx1"/>
                </a:solidFill>
                <a:latin typeface="Calibri" panose="020F0502020204030204" pitchFamily="34" charset="0"/>
              </a:rPr>
              <a:t>Raising ServiceNow request with intake form to setup Centralized AKS (Optional)</a:t>
            </a:r>
          </a:p>
        </p:txBody>
      </p:sp>
      <p:sp>
        <p:nvSpPr>
          <p:cNvPr id="57" name="Oval 56">
            <a:extLst>
              <a:ext uri="{FF2B5EF4-FFF2-40B4-BE49-F238E27FC236}">
                <a16:creationId xmlns:a16="http://schemas.microsoft.com/office/drawing/2014/main" id="{E6494697-C9E1-FA82-83EB-63F06F8BE8FF}"/>
              </a:ext>
            </a:extLst>
          </p:cNvPr>
          <p:cNvSpPr/>
          <p:nvPr/>
        </p:nvSpPr>
        <p:spPr bwMode="gray">
          <a:xfrm>
            <a:off x="579281" y="1940830"/>
            <a:ext cx="511294" cy="510823"/>
          </a:xfrm>
          <a:prstGeom prst="ellipse">
            <a:avLst/>
          </a:prstGeom>
          <a:solidFill>
            <a:schemeClr val="bg1"/>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grpSp>
        <p:nvGrpSpPr>
          <p:cNvPr id="59" name="Group 58">
            <a:extLst>
              <a:ext uri="{FF2B5EF4-FFF2-40B4-BE49-F238E27FC236}">
                <a16:creationId xmlns:a16="http://schemas.microsoft.com/office/drawing/2014/main" id="{BE66B884-E19D-ADF9-D5F0-DC768AA629FC}"/>
              </a:ext>
            </a:extLst>
          </p:cNvPr>
          <p:cNvGrpSpPr/>
          <p:nvPr/>
        </p:nvGrpSpPr>
        <p:grpSpPr>
          <a:xfrm>
            <a:off x="645702" y="2047767"/>
            <a:ext cx="372498" cy="296948"/>
            <a:chOff x="457199" y="2919984"/>
            <a:chExt cx="372498" cy="296948"/>
          </a:xfrm>
        </p:grpSpPr>
        <p:sp>
          <p:nvSpPr>
            <p:cNvPr id="60" name="Rectangle 59">
              <a:extLst>
                <a:ext uri="{FF2B5EF4-FFF2-40B4-BE49-F238E27FC236}">
                  <a16:creationId xmlns:a16="http://schemas.microsoft.com/office/drawing/2014/main" id="{19C826AE-5ED7-4A86-A1AE-CB10576FD036}"/>
                </a:ext>
              </a:extLst>
            </p:cNvPr>
            <p:cNvSpPr/>
            <p:nvPr/>
          </p:nvSpPr>
          <p:spPr bwMode="gray">
            <a:xfrm>
              <a:off x="572643" y="2919984"/>
              <a:ext cx="139338" cy="89358"/>
            </a:xfrm>
            <a:prstGeom prst="rect">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cxnSp>
          <p:nvCxnSpPr>
            <p:cNvPr id="61" name="Elbow Connector 60">
              <a:extLst>
                <a:ext uri="{FF2B5EF4-FFF2-40B4-BE49-F238E27FC236}">
                  <a16:creationId xmlns:a16="http://schemas.microsoft.com/office/drawing/2014/main" id="{62F60F09-BCBF-9BE6-E3FD-A1E744C98683}"/>
                </a:ext>
              </a:extLst>
            </p:cNvPr>
            <p:cNvCxnSpPr>
              <a:cxnSpLocks/>
              <a:stCxn id="60" idx="2"/>
              <a:endCxn id="62" idx="0"/>
            </p:cNvCxnSpPr>
            <p:nvPr/>
          </p:nvCxnSpPr>
          <p:spPr bwMode="gray">
            <a:xfrm rot="5400000">
              <a:off x="514455" y="2997087"/>
              <a:ext cx="115602" cy="140113"/>
            </a:xfrm>
            <a:prstGeom prst="bentConnector3">
              <a:avLst>
                <a:gd name="adj1" fmla="val 50000"/>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067C23E7-7D95-0E22-0057-475944318FCB}"/>
                </a:ext>
              </a:extLst>
            </p:cNvPr>
            <p:cNvSpPr/>
            <p:nvPr/>
          </p:nvSpPr>
          <p:spPr bwMode="gray">
            <a:xfrm>
              <a:off x="457199" y="3124944"/>
              <a:ext cx="90000" cy="84551"/>
            </a:xfrm>
            <a:prstGeom prst="rect">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63" name="Rectangle 62">
              <a:extLst>
                <a:ext uri="{FF2B5EF4-FFF2-40B4-BE49-F238E27FC236}">
                  <a16:creationId xmlns:a16="http://schemas.microsoft.com/office/drawing/2014/main" id="{B477586F-2894-DF27-E542-B2EBAC5926DD}"/>
                </a:ext>
              </a:extLst>
            </p:cNvPr>
            <p:cNvSpPr/>
            <p:nvPr/>
          </p:nvSpPr>
          <p:spPr bwMode="gray">
            <a:xfrm>
              <a:off x="598448" y="3132381"/>
              <a:ext cx="90000" cy="84551"/>
            </a:xfrm>
            <a:prstGeom prst="rect">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64" name="Rectangle 63">
              <a:extLst>
                <a:ext uri="{FF2B5EF4-FFF2-40B4-BE49-F238E27FC236}">
                  <a16:creationId xmlns:a16="http://schemas.microsoft.com/office/drawing/2014/main" id="{2FC6FF35-91CF-7102-9201-697818CAC1CF}"/>
                </a:ext>
              </a:extLst>
            </p:cNvPr>
            <p:cNvSpPr/>
            <p:nvPr/>
          </p:nvSpPr>
          <p:spPr bwMode="gray">
            <a:xfrm>
              <a:off x="739697" y="3128663"/>
              <a:ext cx="90000" cy="84551"/>
            </a:xfrm>
            <a:prstGeom prst="rect">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cxnSp>
          <p:nvCxnSpPr>
            <p:cNvPr id="65" name="Elbow Connector 64">
              <a:extLst>
                <a:ext uri="{FF2B5EF4-FFF2-40B4-BE49-F238E27FC236}">
                  <a16:creationId xmlns:a16="http://schemas.microsoft.com/office/drawing/2014/main" id="{2B4AA504-ACE0-3143-A03F-2B55F06C669E}"/>
                </a:ext>
              </a:extLst>
            </p:cNvPr>
            <p:cNvCxnSpPr>
              <a:cxnSpLocks/>
              <a:stCxn id="60" idx="2"/>
              <a:endCxn id="64" idx="0"/>
            </p:cNvCxnSpPr>
            <p:nvPr/>
          </p:nvCxnSpPr>
          <p:spPr bwMode="gray">
            <a:xfrm rot="16200000" flipH="1">
              <a:off x="653844" y="2997809"/>
              <a:ext cx="119321" cy="142385"/>
            </a:xfrm>
            <a:prstGeom prst="bentConnector3">
              <a:avLst>
                <a:gd name="adj1" fmla="val 50000"/>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487E03CA-B468-FDE4-55E2-19B83D56AF71}"/>
                </a:ext>
              </a:extLst>
            </p:cNvPr>
            <p:cNvCxnSpPr>
              <a:cxnSpLocks/>
              <a:stCxn id="60" idx="2"/>
              <a:endCxn id="63" idx="0"/>
            </p:cNvCxnSpPr>
            <p:nvPr/>
          </p:nvCxnSpPr>
          <p:spPr bwMode="gray">
            <a:xfrm rot="16200000" flipH="1">
              <a:off x="581361" y="3070293"/>
              <a:ext cx="123039" cy="1136"/>
            </a:xfrm>
            <a:prstGeom prst="bentConnector3">
              <a:avLst>
                <a:gd name="adj1" fmla="val 50000"/>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0079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a:t>Support</a:t>
            </a:r>
          </a:p>
        </p:txBody>
      </p:sp>
      <p:grpSp>
        <p:nvGrpSpPr>
          <p:cNvPr id="2" name="Group 1">
            <a:extLst>
              <a:ext uri="{FF2B5EF4-FFF2-40B4-BE49-F238E27FC236}">
                <a16:creationId xmlns:a16="http://schemas.microsoft.com/office/drawing/2014/main" id="{E3442FAA-10AB-D5C4-BF8B-99F927D3FE29}"/>
              </a:ext>
            </a:extLst>
          </p:cNvPr>
          <p:cNvGrpSpPr/>
          <p:nvPr/>
        </p:nvGrpSpPr>
        <p:grpSpPr>
          <a:xfrm>
            <a:off x="6096000" y="1145197"/>
            <a:ext cx="5050756" cy="3611443"/>
            <a:chOff x="5825330" y="920244"/>
            <a:chExt cx="5050756" cy="3983547"/>
          </a:xfrm>
        </p:grpSpPr>
        <p:sp>
          <p:nvSpPr>
            <p:cNvPr id="11" name="Rectangle 10">
              <a:extLst>
                <a:ext uri="{FF2B5EF4-FFF2-40B4-BE49-F238E27FC236}">
                  <a16:creationId xmlns:a16="http://schemas.microsoft.com/office/drawing/2014/main" id="{E6672A0C-1DC6-15D8-D3E4-ED1D94345949}"/>
                </a:ext>
              </a:extLst>
            </p:cNvPr>
            <p:cNvSpPr/>
            <p:nvPr/>
          </p:nvSpPr>
          <p:spPr bwMode="gray">
            <a:xfrm>
              <a:off x="5825330" y="920244"/>
              <a:ext cx="5050756" cy="3983547"/>
            </a:xfrm>
            <a:prstGeom prst="rect">
              <a:avLst/>
            </a:prstGeom>
            <a:solidFill>
              <a:schemeClr val="bg2"/>
            </a:solidFill>
            <a:ln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2" name="TextBox 11">
              <a:extLst>
                <a:ext uri="{FF2B5EF4-FFF2-40B4-BE49-F238E27FC236}">
                  <a16:creationId xmlns:a16="http://schemas.microsoft.com/office/drawing/2014/main" id="{D328481B-B4BB-51EC-833A-F9F8F7E05D7D}"/>
                </a:ext>
              </a:extLst>
            </p:cNvPr>
            <p:cNvSpPr txBox="1"/>
            <p:nvPr/>
          </p:nvSpPr>
          <p:spPr bwMode="gray">
            <a:xfrm>
              <a:off x="5843895" y="986731"/>
              <a:ext cx="4763118" cy="3225138"/>
            </a:xfrm>
            <a:prstGeom prst="rect">
              <a:avLst/>
            </a:prstGeom>
            <a:noFill/>
          </p:spPr>
          <p:txBody>
            <a:bodyPr wrap="square">
              <a:spAutoFit/>
            </a:bodyPr>
            <a:lstStyle/>
            <a:p>
              <a:pPr algn="l"/>
              <a:r>
                <a:rPr lang="en-IN" sz="1600" b="1" i="0" dirty="0">
                  <a:solidFill>
                    <a:srgbClr val="FF6347"/>
                  </a:solidFill>
                  <a:effectLst/>
                  <a:latin typeface="Calibri" panose="020F0502020204030204" pitchFamily="34" charset="0"/>
                  <a:cs typeface="Calibri" panose="020F0502020204030204" pitchFamily="34" charset="0"/>
                </a:rPr>
                <a:t>Steps for Creating Service Now Ticket</a:t>
              </a:r>
            </a:p>
            <a:p>
              <a:pPr algn="l"/>
              <a:endParaRPr lang="en-IN" sz="1400" b="0" i="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Go to the </a:t>
              </a:r>
              <a:r>
                <a:rPr lang="en-IN" sz="1400" b="1" i="0" dirty="0">
                  <a:effectLst/>
                  <a:latin typeface="Calibri" panose="020F0502020204030204" pitchFamily="34" charset="0"/>
                  <a:cs typeface="Calibri" panose="020F0502020204030204" pitchFamily="34" charset="0"/>
                </a:rPr>
                <a:t>Incident section </a:t>
              </a:r>
              <a:r>
                <a:rPr lang="en-IN" sz="1400" i="0" dirty="0">
                  <a:effectLst/>
                  <a:latin typeface="Calibri" panose="020F0502020204030204" pitchFamily="34" charset="0"/>
                  <a:cs typeface="Calibri" panose="020F0502020204030204" pitchFamily="34" charset="0"/>
                </a:rPr>
                <a:t>in ServiceNow</a:t>
              </a:r>
            </a:p>
            <a:p>
              <a:pPr marL="742950" lvl="1" indent="-285750">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Select Create New</a:t>
              </a:r>
            </a:p>
            <a:p>
              <a:pPr marL="742950" lvl="1" indent="-285750">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Select the Type from these two only: </a:t>
              </a:r>
              <a:r>
                <a:rPr lang="en-IN" sz="1400" dirty="0">
                  <a:latin typeface="Calibri" panose="020F0502020204030204" pitchFamily="34" charset="0"/>
                  <a:cs typeface="Calibri" panose="020F0502020204030204" pitchFamily="34" charset="0"/>
                </a:rPr>
                <a:t>Service Request</a:t>
              </a:r>
              <a:r>
                <a:rPr lang="en-IN" sz="1400" b="0" i="0" dirty="0">
                  <a:effectLst/>
                  <a:latin typeface="Calibri" panose="020F0502020204030204" pitchFamily="34" charset="0"/>
                  <a:cs typeface="Calibri" panose="020F0502020204030204" pitchFamily="34" charset="0"/>
                </a:rPr>
                <a:t>, Request for Information</a:t>
              </a:r>
            </a:p>
            <a:p>
              <a:pPr marL="742950" lvl="1" indent="-285750">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Search and select the appropriate Assignment group</a:t>
              </a:r>
              <a:endParaRPr lang="en-IN" sz="1400" b="1" i="0" dirty="0">
                <a:effectLst/>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Fill out the short description and description with as much detail as possible e.g., Subscription Name, RG name, Resource name, Steps to replicate etc.</a:t>
              </a:r>
            </a:p>
            <a:p>
              <a:pPr marL="742950" lvl="1" indent="-285750">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Attach relevant documents, screen shots, logs etc.</a:t>
              </a:r>
            </a:p>
            <a:p>
              <a:pPr marL="742950" lvl="1" indent="-285750">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Then save it.</a:t>
              </a:r>
              <a:endParaRPr lang="en-IN"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IN" sz="1400" b="0" i="0" dirty="0">
                  <a:effectLst/>
                  <a:latin typeface="Calibri" panose="020F0502020204030204" pitchFamily="34" charset="0"/>
                  <a:cs typeface="Calibri" panose="020F0502020204030204" pitchFamily="34" charset="0"/>
                </a:rPr>
                <a:t>Follow the </a:t>
              </a:r>
              <a:r>
                <a:rPr lang="en-IN" sz="1400" b="0" i="0" dirty="0">
                  <a:effectLst/>
                  <a:latin typeface="Calibri" panose="020F0502020204030204" pitchFamily="34" charset="0"/>
                  <a:cs typeface="Calibri" panose="020F0502020204030204" pitchFamily="34" charset="0"/>
                  <a:hlinkClick r:id="rId3"/>
                </a:rPr>
                <a:t>link</a:t>
              </a:r>
              <a:r>
                <a:rPr lang="en-IN" sz="1400" b="0" i="0" dirty="0">
                  <a:effectLst/>
                  <a:latin typeface="Calibri" panose="020F0502020204030204" pitchFamily="34" charset="0"/>
                  <a:cs typeface="Calibri" panose="020F0502020204030204" pitchFamily="34" charset="0"/>
                </a:rPr>
                <a:t> for more </a:t>
              </a:r>
              <a:r>
                <a:rPr lang="en-IN" sz="1400" dirty="0">
                  <a:latin typeface="Calibri" panose="020F0502020204030204" pitchFamily="34" charset="0"/>
                  <a:cs typeface="Calibri" panose="020F0502020204030204" pitchFamily="34" charset="0"/>
                </a:rPr>
                <a:t>pictorial help.</a:t>
              </a:r>
              <a:endParaRPr lang="en-IN" sz="1400" b="0" i="0" dirty="0">
                <a:effectLst/>
                <a:latin typeface="Calibri" panose="020F0502020204030204" pitchFamily="34" charset="0"/>
                <a:cs typeface="Calibri" panose="020F0502020204030204" pitchFamily="34" charset="0"/>
              </a:endParaRPr>
            </a:p>
          </p:txBody>
        </p:sp>
      </p:grpSp>
      <p:sp>
        <p:nvSpPr>
          <p:cNvPr id="5" name="Rectangle 4">
            <a:extLst>
              <a:ext uri="{FF2B5EF4-FFF2-40B4-BE49-F238E27FC236}">
                <a16:creationId xmlns:a16="http://schemas.microsoft.com/office/drawing/2014/main" id="{A165D73B-9B24-3F6C-8F1A-7E77AD2DEB17}"/>
              </a:ext>
            </a:extLst>
          </p:cNvPr>
          <p:cNvSpPr/>
          <p:nvPr/>
        </p:nvSpPr>
        <p:spPr bwMode="gray">
          <a:xfrm>
            <a:off x="967127" y="2157708"/>
            <a:ext cx="5029658" cy="2598933"/>
          </a:xfrm>
          <a:prstGeom prst="rect">
            <a:avLst/>
          </a:prstGeom>
          <a:solidFill>
            <a:schemeClr val="bg2"/>
          </a:solidFill>
          <a:ln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5" name="TextBox 14">
            <a:extLst>
              <a:ext uri="{FF2B5EF4-FFF2-40B4-BE49-F238E27FC236}">
                <a16:creationId xmlns:a16="http://schemas.microsoft.com/office/drawing/2014/main" id="{AD9CEA13-28BC-7606-4193-7BD6CE17D61D}"/>
              </a:ext>
            </a:extLst>
          </p:cNvPr>
          <p:cNvSpPr txBox="1"/>
          <p:nvPr/>
        </p:nvSpPr>
        <p:spPr bwMode="gray">
          <a:xfrm>
            <a:off x="967126" y="2157709"/>
            <a:ext cx="4829364" cy="338554"/>
          </a:xfrm>
          <a:prstGeom prst="rect">
            <a:avLst/>
          </a:prstGeom>
          <a:noFill/>
        </p:spPr>
        <p:txBody>
          <a:bodyPr wrap="square">
            <a:spAutoFit/>
          </a:bodyPr>
          <a:lstStyle/>
          <a:p>
            <a:pPr algn="l"/>
            <a:r>
              <a:rPr lang="en-IN" sz="1600" b="1" i="0">
                <a:solidFill>
                  <a:schemeClr val="tx2"/>
                </a:solidFill>
                <a:effectLst/>
                <a:latin typeface="Calibri" panose="020F0502020204030204" pitchFamily="34" charset="0"/>
                <a:cs typeface="Calibri" panose="020F0502020204030204" pitchFamily="34" charset="0"/>
              </a:rPr>
              <a:t>Assignment Group </a:t>
            </a:r>
            <a:r>
              <a:rPr lang="en-IN" sz="1600" b="1">
                <a:solidFill>
                  <a:schemeClr val="tx2"/>
                </a:solidFill>
                <a:latin typeface="Calibri" panose="020F0502020204030204" pitchFamily="34" charset="0"/>
                <a:cs typeface="Calibri" panose="020F0502020204030204" pitchFamily="34" charset="0"/>
              </a:rPr>
              <a:t>S</a:t>
            </a:r>
            <a:r>
              <a:rPr lang="en-IN" sz="1600" b="1" i="0">
                <a:solidFill>
                  <a:schemeClr val="tx2"/>
                </a:solidFill>
                <a:effectLst/>
                <a:latin typeface="Calibri" panose="020F0502020204030204" pitchFamily="34" charset="0"/>
                <a:cs typeface="Calibri" panose="020F0502020204030204" pitchFamily="34" charset="0"/>
              </a:rPr>
              <a:t>election</a:t>
            </a:r>
          </a:p>
        </p:txBody>
      </p:sp>
      <p:grpSp>
        <p:nvGrpSpPr>
          <p:cNvPr id="21" name="Group 20">
            <a:extLst>
              <a:ext uri="{FF2B5EF4-FFF2-40B4-BE49-F238E27FC236}">
                <a16:creationId xmlns:a16="http://schemas.microsoft.com/office/drawing/2014/main" id="{5FF8108B-30BF-6919-7916-808EB39B626D}"/>
              </a:ext>
            </a:extLst>
          </p:cNvPr>
          <p:cNvGrpSpPr/>
          <p:nvPr/>
        </p:nvGrpSpPr>
        <p:grpSpPr>
          <a:xfrm>
            <a:off x="988227" y="4844076"/>
            <a:ext cx="10231044" cy="716564"/>
            <a:chOff x="422304" y="1059461"/>
            <a:chExt cx="5678535" cy="716564"/>
          </a:xfrm>
        </p:grpSpPr>
        <p:sp>
          <p:nvSpPr>
            <p:cNvPr id="17" name="Rectangle 16">
              <a:extLst>
                <a:ext uri="{FF2B5EF4-FFF2-40B4-BE49-F238E27FC236}">
                  <a16:creationId xmlns:a16="http://schemas.microsoft.com/office/drawing/2014/main" id="{5531FF5E-6D73-7662-37CA-CAC815892321}"/>
                </a:ext>
              </a:extLst>
            </p:cNvPr>
            <p:cNvSpPr/>
            <p:nvPr/>
          </p:nvSpPr>
          <p:spPr bwMode="gray">
            <a:xfrm>
              <a:off x="422304" y="1059461"/>
              <a:ext cx="5638801" cy="716564"/>
            </a:xfrm>
            <a:prstGeom prst="rect">
              <a:avLst/>
            </a:prstGeom>
            <a:solidFill>
              <a:schemeClr val="bg2"/>
            </a:solidFill>
            <a:ln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9" name="TextBox 18">
              <a:extLst>
                <a:ext uri="{FF2B5EF4-FFF2-40B4-BE49-F238E27FC236}">
                  <a16:creationId xmlns:a16="http://schemas.microsoft.com/office/drawing/2014/main" id="{F5F6AA5A-BB7B-E6C8-C81A-956D37154E39}"/>
                </a:ext>
              </a:extLst>
            </p:cNvPr>
            <p:cNvSpPr txBox="1"/>
            <p:nvPr/>
          </p:nvSpPr>
          <p:spPr bwMode="gray">
            <a:xfrm>
              <a:off x="462039" y="1225602"/>
              <a:ext cx="5638800" cy="338554"/>
            </a:xfrm>
            <a:prstGeom prst="rect">
              <a:avLst/>
            </a:prstGeom>
            <a:noFill/>
          </p:spPr>
          <p:txBody>
            <a:bodyPr wrap="square">
              <a:spAutoFit/>
            </a:bodyPr>
            <a:lstStyle/>
            <a:p>
              <a:pPr algn="l"/>
              <a:r>
                <a:rPr lang="en-IN" sz="1600" b="1" i="0">
                  <a:solidFill>
                    <a:srgbClr val="FF6347"/>
                  </a:solidFill>
                  <a:effectLst/>
                  <a:latin typeface="Calibri" panose="020F0502020204030204" pitchFamily="34" charset="0"/>
                  <a:cs typeface="Calibri" panose="020F0502020204030204" pitchFamily="34" charset="0"/>
                </a:rPr>
                <a:t>NOTE</a:t>
              </a:r>
              <a:r>
                <a:rPr lang="en-IN" sz="1600">
                  <a:solidFill>
                    <a:srgbClr val="FF6347"/>
                  </a:solidFill>
                  <a:latin typeface="Calibri" panose="020F0502020204030204" pitchFamily="34" charset="0"/>
                  <a:cs typeface="Calibri" panose="020F0502020204030204" pitchFamily="34" charset="0"/>
                </a:rPr>
                <a:t> :- </a:t>
              </a:r>
              <a:r>
                <a:rPr lang="en-IN" sz="1600" b="0" i="0">
                  <a:effectLst/>
                  <a:latin typeface="Calibri" panose="020F0502020204030204" pitchFamily="34" charset="0"/>
                  <a:cs typeface="Calibri" panose="020F0502020204030204" pitchFamily="34" charset="0"/>
                </a:rPr>
                <a:t>Tier0 engineering </a:t>
              </a:r>
              <a:r>
                <a:rPr lang="en-IN" sz="1600">
                  <a:latin typeface="Calibri" panose="020F0502020204030204" pitchFamily="34" charset="0"/>
                  <a:cs typeface="Calibri" panose="020F0502020204030204" pitchFamily="34" charset="0"/>
                </a:rPr>
                <a:t>team </a:t>
              </a:r>
              <a:r>
                <a:rPr lang="en-IN" sz="1600" b="0" i="0">
                  <a:effectLst/>
                  <a:latin typeface="Calibri" panose="020F0502020204030204" pitchFamily="34" charset="0"/>
                  <a:cs typeface="Calibri" panose="020F0502020204030204" pitchFamily="34" charset="0"/>
                </a:rPr>
                <a:t>will not have access to production environment.  </a:t>
              </a:r>
            </a:p>
          </p:txBody>
        </p:sp>
      </p:grpSp>
      <p:grpSp>
        <p:nvGrpSpPr>
          <p:cNvPr id="22" name="Group 21">
            <a:extLst>
              <a:ext uri="{FF2B5EF4-FFF2-40B4-BE49-F238E27FC236}">
                <a16:creationId xmlns:a16="http://schemas.microsoft.com/office/drawing/2014/main" id="{589C28CC-0BB7-8927-7A57-5EECE5202AED}"/>
              </a:ext>
            </a:extLst>
          </p:cNvPr>
          <p:cNvGrpSpPr/>
          <p:nvPr/>
        </p:nvGrpSpPr>
        <p:grpSpPr>
          <a:xfrm>
            <a:off x="967127" y="1145197"/>
            <a:ext cx="5029658" cy="933558"/>
            <a:chOff x="409892" y="2354766"/>
            <a:chExt cx="5638801" cy="933558"/>
          </a:xfrm>
        </p:grpSpPr>
        <p:sp>
          <p:nvSpPr>
            <p:cNvPr id="16" name="Rectangle 15">
              <a:extLst>
                <a:ext uri="{FF2B5EF4-FFF2-40B4-BE49-F238E27FC236}">
                  <a16:creationId xmlns:a16="http://schemas.microsoft.com/office/drawing/2014/main" id="{412A22CD-8C2A-7CB9-89A4-36D1AEA3F9F3}"/>
                </a:ext>
              </a:extLst>
            </p:cNvPr>
            <p:cNvSpPr/>
            <p:nvPr/>
          </p:nvSpPr>
          <p:spPr bwMode="gray">
            <a:xfrm>
              <a:off x="409892" y="2354766"/>
              <a:ext cx="5638801" cy="933558"/>
            </a:xfrm>
            <a:prstGeom prst="rect">
              <a:avLst/>
            </a:prstGeom>
            <a:solidFill>
              <a:schemeClr val="bg2"/>
            </a:solidFill>
            <a:ln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0" name="TextBox 19">
              <a:extLst>
                <a:ext uri="{FF2B5EF4-FFF2-40B4-BE49-F238E27FC236}">
                  <a16:creationId xmlns:a16="http://schemas.microsoft.com/office/drawing/2014/main" id="{73C87A97-1635-10FA-C876-43EF38C21271}"/>
                </a:ext>
              </a:extLst>
            </p:cNvPr>
            <p:cNvSpPr txBox="1"/>
            <p:nvPr/>
          </p:nvSpPr>
          <p:spPr bwMode="gray">
            <a:xfrm>
              <a:off x="409893" y="2391128"/>
              <a:ext cx="5638800" cy="830997"/>
            </a:xfrm>
            <a:prstGeom prst="rect">
              <a:avLst/>
            </a:prstGeom>
            <a:noFill/>
          </p:spPr>
          <p:txBody>
            <a:bodyPr wrap="square">
              <a:spAutoFit/>
            </a:bodyPr>
            <a:lstStyle/>
            <a:p>
              <a:pPr algn="l"/>
              <a:r>
                <a:rPr lang="en-IN" sz="1600" b="1" i="0">
                  <a:solidFill>
                    <a:srgbClr val="FF6347"/>
                  </a:solidFill>
                  <a:effectLst/>
                  <a:latin typeface="Calibri" panose="020F0502020204030204" pitchFamily="34" charset="0"/>
                  <a:cs typeface="Calibri" panose="020F0502020204030204" pitchFamily="34" charset="0"/>
                </a:rPr>
                <a:t>How to engage with us.</a:t>
              </a:r>
            </a:p>
            <a:p>
              <a:pPr marL="285750" indent="-285750" algn="l">
                <a:buFont typeface="Arial" panose="020B0604020202020204" pitchFamily="34" charset="0"/>
                <a:buChar char="•"/>
              </a:pPr>
              <a:r>
                <a:rPr lang="en-IN" sz="1600" b="0" i="0">
                  <a:effectLst/>
                  <a:latin typeface="Calibri" panose="020F0502020204030204" pitchFamily="34" charset="0"/>
                  <a:cs typeface="Calibri" panose="020F0502020204030204" pitchFamily="34" charset="0"/>
                </a:rPr>
                <a:t>Use the link </a:t>
              </a:r>
              <a:r>
                <a:rPr lang="en-IN" sz="1600" b="0" i="0" u="none" strike="noStrike">
                  <a:effectLst/>
                  <a:latin typeface="Calibri" panose="020F0502020204030204" pitchFamily="34" charset="0"/>
                  <a:cs typeface="Calibri" panose="020F0502020204030204" pitchFamily="34" charset="0"/>
                  <a:hlinkClick r:id="rId4"/>
                </a:rPr>
                <a:t>https://optum.service-now.com/</a:t>
              </a:r>
              <a:r>
                <a:rPr lang="en-IN" sz="1600" b="0" i="0">
                  <a:effectLst/>
                  <a:latin typeface="Calibri" panose="020F0502020204030204" pitchFamily="34" charset="0"/>
                  <a:cs typeface="Calibri" panose="020F0502020204030204" pitchFamily="34" charset="0"/>
                </a:rPr>
                <a:t> to access </a:t>
              </a:r>
              <a:r>
                <a:rPr lang="en-IN" sz="1600">
                  <a:latin typeface="Calibri" panose="020F0502020204030204" pitchFamily="34" charset="0"/>
                  <a:cs typeface="Calibri" panose="020F0502020204030204" pitchFamily="34" charset="0"/>
                </a:rPr>
                <a:t>S</a:t>
              </a:r>
              <a:r>
                <a:rPr lang="en-IN" sz="1600" b="0" i="0">
                  <a:effectLst/>
                  <a:latin typeface="Calibri" panose="020F0502020204030204" pitchFamily="34" charset="0"/>
                  <a:cs typeface="Calibri" panose="020F0502020204030204" pitchFamily="34" charset="0"/>
                </a:rPr>
                <a:t>erviceNow</a:t>
              </a:r>
              <a:r>
                <a:rPr lang="en-IN" sz="1600">
                  <a:latin typeface="Calibri" panose="020F0502020204030204" pitchFamily="34" charset="0"/>
                  <a:cs typeface="Calibri" panose="020F0502020204030204" pitchFamily="34" charset="0"/>
                </a:rPr>
                <a:t> for creating ticket</a:t>
              </a:r>
              <a:r>
                <a:rPr lang="en-IN" sz="1600" b="0" i="0">
                  <a:effectLst/>
                  <a:latin typeface="Calibri" panose="020F0502020204030204" pitchFamily="34" charset="0"/>
                  <a:cs typeface="Calibri" panose="020F0502020204030204" pitchFamily="34" charset="0"/>
                </a:rPr>
                <a:t>.</a:t>
              </a:r>
            </a:p>
          </p:txBody>
        </p:sp>
      </p:grpSp>
      <p:graphicFrame>
        <p:nvGraphicFramePr>
          <p:cNvPr id="23" name="Table 22">
            <a:extLst>
              <a:ext uri="{FF2B5EF4-FFF2-40B4-BE49-F238E27FC236}">
                <a16:creationId xmlns:a16="http://schemas.microsoft.com/office/drawing/2014/main" id="{167B765E-7799-9CE2-33BB-8A2E9D890D51}"/>
              </a:ext>
            </a:extLst>
          </p:cNvPr>
          <p:cNvGraphicFramePr>
            <a:graphicFrameLocks noGrp="1"/>
          </p:cNvGraphicFramePr>
          <p:nvPr/>
        </p:nvGraphicFramePr>
        <p:xfrm>
          <a:off x="988227" y="2533759"/>
          <a:ext cx="5029658" cy="2169160"/>
        </p:xfrm>
        <a:graphic>
          <a:graphicData uri="http://schemas.openxmlformats.org/drawingml/2006/table">
            <a:tbl>
              <a:tblPr firstRow="1" bandRow="1">
                <a:tableStyleId>{5FD0F851-EC5A-4D38-B0AD-8093EC10F338}</a:tableStyleId>
              </a:tblPr>
              <a:tblGrid>
                <a:gridCol w="2362306">
                  <a:extLst>
                    <a:ext uri="{9D8B030D-6E8A-4147-A177-3AD203B41FA5}">
                      <a16:colId xmlns:a16="http://schemas.microsoft.com/office/drawing/2014/main" val="1727112758"/>
                    </a:ext>
                  </a:extLst>
                </a:gridCol>
                <a:gridCol w="2667352">
                  <a:extLst>
                    <a:ext uri="{9D8B030D-6E8A-4147-A177-3AD203B41FA5}">
                      <a16:colId xmlns:a16="http://schemas.microsoft.com/office/drawing/2014/main" val="2451149822"/>
                    </a:ext>
                  </a:extLst>
                </a:gridCol>
              </a:tblGrid>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IN" sz="1400" b="1">
                          <a:solidFill>
                            <a:schemeClr val="tx2"/>
                          </a:solidFill>
                          <a:latin typeface="Calibri" panose="020F0502020204030204" pitchFamily="34" charset="0"/>
                          <a:cs typeface="Calibri" panose="020F0502020204030204" pitchFamily="34" charset="0"/>
                        </a:rPr>
                        <a:t>OSGS Cloud Ops Support</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IN" sz="1400" b="1" i="0" dirty="0">
                          <a:solidFill>
                            <a:schemeClr val="tx2"/>
                          </a:solidFill>
                          <a:effectLst/>
                          <a:latin typeface="Calibri" panose="020F0502020204030204" pitchFamily="34" charset="0"/>
                          <a:cs typeface="Calibri" panose="020F0502020204030204" pitchFamily="34" charset="0"/>
                        </a:rPr>
                        <a:t>SGS-Tier0-NonProd </a:t>
                      </a:r>
                      <a:endParaRPr lang="en-IN"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50460054"/>
                  </a:ext>
                </a:extLst>
              </a:tr>
              <a:tr h="0">
                <a:tc>
                  <a:txBody>
                    <a:bodyPr/>
                    <a:lstStyle/>
                    <a:p>
                      <a:pPr marL="285750" indent="-285750" algn="l">
                        <a:buFont typeface="Arial" panose="020B0604020202020204" pitchFamily="34" charset="0"/>
                        <a:buChar char="•"/>
                      </a:pPr>
                      <a:r>
                        <a:rPr lang="en-IN" sz="1400" i="0" dirty="0">
                          <a:effectLst/>
                          <a:latin typeface="Calibri" panose="020F0502020204030204" pitchFamily="34" charset="0"/>
                          <a:cs typeface="Calibri" panose="020F0502020204030204" pitchFamily="34" charset="0"/>
                        </a:rPr>
                        <a:t>Access related issues</a:t>
                      </a:r>
                    </a:p>
                    <a:p>
                      <a:pPr marL="285750" indent="-285750" algn="l">
                        <a:buFont typeface="Arial" panose="020B0604020202020204" pitchFamily="34" charset="0"/>
                        <a:buChar char="•"/>
                      </a:pPr>
                      <a:r>
                        <a:rPr lang="en-IN" sz="1400" dirty="0">
                          <a:latin typeface="Calibri" panose="020F0502020204030204" pitchFamily="34" charset="0"/>
                          <a:cs typeface="Calibri" panose="020F0502020204030204" pitchFamily="34" charset="0"/>
                        </a:rPr>
                        <a:t>General operation issues</a:t>
                      </a:r>
                    </a:p>
                    <a:p>
                      <a:pPr marL="285750" indent="-285750" algn="l">
                        <a:buFont typeface="Arial" panose="020B0604020202020204" pitchFamily="34" charset="0"/>
                        <a:buChar char="•"/>
                      </a:pPr>
                      <a:r>
                        <a:rPr lang="en-IN" sz="1400" i="0" dirty="0" err="1">
                          <a:effectLst/>
                          <a:latin typeface="Calibri" panose="020F0502020204030204" pitchFamily="34" charset="0"/>
                          <a:cs typeface="Calibri" panose="020F0502020204030204" pitchFamily="34" charset="0"/>
                        </a:rPr>
                        <a:t>OpenIAM</a:t>
                      </a:r>
                      <a:r>
                        <a:rPr lang="en-IN" sz="1400" i="0" dirty="0">
                          <a:effectLst/>
                          <a:latin typeface="Calibri" panose="020F0502020204030204" pitchFamily="34" charset="0"/>
                          <a:cs typeface="Calibri" panose="020F0502020204030204" pitchFamily="34" charset="0"/>
                        </a:rPr>
                        <a:t> issues</a:t>
                      </a:r>
                    </a:p>
                  </a:txBody>
                  <a:tcPr/>
                </a:tc>
                <a:tc>
                  <a:txBody>
                    <a:bodyPr/>
                    <a:lstStyle/>
                    <a:p>
                      <a:pPr marL="285750" indent="-285750" algn="l">
                        <a:buFont typeface="Arial" panose="020B0604020202020204" pitchFamily="34" charset="0"/>
                        <a:buChar char="•"/>
                      </a:pPr>
                      <a:r>
                        <a:rPr lang="en-IN" sz="1400" i="0" dirty="0">
                          <a:effectLst/>
                          <a:latin typeface="Calibri" panose="020F0502020204030204" pitchFamily="34" charset="0"/>
                          <a:cs typeface="Calibri" panose="020F0502020204030204" pitchFamily="34" charset="0"/>
                        </a:rPr>
                        <a:t>Application team onboarding</a:t>
                      </a:r>
                    </a:p>
                    <a:p>
                      <a:pPr marL="285750" indent="-285750" algn="l">
                        <a:buFont typeface="Arial" panose="020B0604020202020204" pitchFamily="34" charset="0"/>
                        <a:buChar char="•"/>
                      </a:pPr>
                      <a:r>
                        <a:rPr lang="en-IN" sz="1400" dirty="0">
                          <a:latin typeface="Calibri" panose="020F0502020204030204" pitchFamily="34" charset="0"/>
                          <a:cs typeface="Calibri" panose="020F0502020204030204" pitchFamily="34" charset="0"/>
                        </a:rPr>
                        <a:t>Perimeter protection (Ingress) intake</a:t>
                      </a:r>
                    </a:p>
                    <a:p>
                      <a:pPr marL="285750" indent="-285750" algn="l">
                        <a:buFont typeface="Arial" panose="020B0604020202020204" pitchFamily="34" charset="0"/>
                        <a:buChar char="•"/>
                      </a:pPr>
                      <a:r>
                        <a:rPr lang="en-IN" sz="1400" i="0" dirty="0">
                          <a:effectLst/>
                          <a:latin typeface="Calibri" panose="020F0502020204030204" pitchFamily="34" charset="0"/>
                          <a:cs typeface="Calibri" panose="020F0502020204030204" pitchFamily="34" charset="0"/>
                        </a:rPr>
                        <a:t>Application logs integration</a:t>
                      </a:r>
                    </a:p>
                    <a:p>
                      <a:pPr marL="285750" indent="-285750" algn="l">
                        <a:buFont typeface="Arial" panose="020B0604020202020204" pitchFamily="34" charset="0"/>
                        <a:buChar char="•"/>
                      </a:pPr>
                      <a:r>
                        <a:rPr lang="en-IN" sz="1400" dirty="0">
                          <a:latin typeface="Calibri" panose="020F0502020204030204" pitchFamily="34" charset="0"/>
                          <a:cs typeface="Calibri" panose="020F0502020204030204" pitchFamily="34" charset="0"/>
                        </a:rPr>
                        <a:t>Technical issues e.g., application team not able to create resource due to Tier0 policy</a:t>
                      </a:r>
                      <a:endParaRPr lang="en-IN" sz="1400" i="0" dirty="0">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35311222"/>
                  </a:ext>
                </a:extLst>
              </a:tr>
            </a:tbl>
          </a:graphicData>
        </a:graphic>
      </p:graphicFrame>
    </p:spTree>
    <p:extLst>
      <p:ext uri="{BB962C8B-B14F-4D97-AF65-F5344CB8AC3E}">
        <p14:creationId xmlns:p14="http://schemas.microsoft.com/office/powerpoint/2010/main" val="271436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a:t>Policy &amp; Vulnerability Email</a:t>
            </a:r>
          </a:p>
        </p:txBody>
      </p:sp>
      <p:pic>
        <p:nvPicPr>
          <p:cNvPr id="6" name="Picture 5" descr="A screenshot of a computer screen&#10;&#10;Description automatically generated">
            <a:extLst>
              <a:ext uri="{FF2B5EF4-FFF2-40B4-BE49-F238E27FC236}">
                <a16:creationId xmlns:a16="http://schemas.microsoft.com/office/drawing/2014/main" id="{DBA1D6A0-161C-7308-E04F-E50AFE2CD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943" y="950261"/>
            <a:ext cx="4739248" cy="5189282"/>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AF7959E0-B13E-D196-A30F-057075279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950262"/>
            <a:ext cx="4739248" cy="5189282"/>
          </a:xfrm>
          <a:prstGeom prst="rect">
            <a:avLst/>
          </a:prstGeom>
        </p:spPr>
      </p:pic>
    </p:spTree>
    <p:extLst>
      <p:ext uri="{BB962C8B-B14F-4D97-AF65-F5344CB8AC3E}">
        <p14:creationId xmlns:p14="http://schemas.microsoft.com/office/powerpoint/2010/main" val="308974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B645283F-6816-48E2-A6F4-FC7B45CFA988}"/>
              </a:ext>
            </a:extLst>
          </p:cNvPr>
          <p:cNvSpPr/>
          <p:nvPr/>
        </p:nvSpPr>
        <p:spPr bwMode="gray">
          <a:xfrm>
            <a:off x="4141638" y="0"/>
            <a:ext cx="64008" cy="5994400"/>
          </a:xfrm>
          <a:prstGeom prst="round2SameRect">
            <a:avLst>
              <a:gd name="adj1" fmla="val 16667"/>
              <a:gd name="adj2" fmla="val 50000"/>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 name="TextBox 4">
            <a:extLst>
              <a:ext uri="{FF2B5EF4-FFF2-40B4-BE49-F238E27FC236}">
                <a16:creationId xmlns:a16="http://schemas.microsoft.com/office/drawing/2014/main" id="{5A6139C8-9FA9-4583-9B04-3691C68D2514}"/>
              </a:ext>
            </a:extLst>
          </p:cNvPr>
          <p:cNvSpPr txBox="1"/>
          <p:nvPr/>
        </p:nvSpPr>
        <p:spPr bwMode="gray">
          <a:xfrm>
            <a:off x="1082073" y="1393371"/>
            <a:ext cx="2401077" cy="615553"/>
          </a:xfrm>
          <a:prstGeom prst="rect">
            <a:avLst/>
          </a:prstGeom>
          <a:noFill/>
        </p:spPr>
        <p:txBody>
          <a:bodyPr vert="horz" wrap="square" lIns="0" tIns="0" rIns="0" bIns="0" rtlCol="0">
            <a:spAutoFit/>
          </a:bodyPr>
          <a:lstStyle/>
          <a:p>
            <a:pPr algn="r">
              <a:spcBef>
                <a:spcPts val="600"/>
              </a:spcBef>
            </a:pPr>
            <a:r>
              <a:rPr lang="en-US" sz="4000" b="1">
                <a:solidFill>
                  <a:schemeClr val="accent6"/>
                </a:solidFill>
              </a:rPr>
              <a:t>Agenda</a:t>
            </a:r>
          </a:p>
        </p:txBody>
      </p:sp>
      <p:sp>
        <p:nvSpPr>
          <p:cNvPr id="21" name="Oval 20">
            <a:extLst>
              <a:ext uri="{FF2B5EF4-FFF2-40B4-BE49-F238E27FC236}">
                <a16:creationId xmlns:a16="http://schemas.microsoft.com/office/drawing/2014/main" id="{17D65919-9F48-4157-8A7D-EC4CF6FF8FC1}"/>
              </a:ext>
            </a:extLst>
          </p:cNvPr>
          <p:cNvSpPr>
            <a:spLocks noChangeAspect="1"/>
          </p:cNvSpPr>
          <p:nvPr/>
        </p:nvSpPr>
        <p:spPr bwMode="gray">
          <a:xfrm>
            <a:off x="5615707" y="844731"/>
            <a:ext cx="548640" cy="548640"/>
          </a:xfrm>
          <a:prstGeom prst="ellipse">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2100" b="1">
                <a:solidFill>
                  <a:schemeClr val="accent6"/>
                </a:solidFill>
              </a:rPr>
              <a:t>1</a:t>
            </a:r>
          </a:p>
        </p:txBody>
      </p:sp>
      <p:sp>
        <p:nvSpPr>
          <p:cNvPr id="22" name="Oval 21">
            <a:extLst>
              <a:ext uri="{FF2B5EF4-FFF2-40B4-BE49-F238E27FC236}">
                <a16:creationId xmlns:a16="http://schemas.microsoft.com/office/drawing/2014/main" id="{E074A987-B7C0-4D1B-BFB7-32E64CA63162}"/>
              </a:ext>
            </a:extLst>
          </p:cNvPr>
          <p:cNvSpPr>
            <a:spLocks noChangeAspect="1"/>
          </p:cNvSpPr>
          <p:nvPr/>
        </p:nvSpPr>
        <p:spPr bwMode="gray">
          <a:xfrm>
            <a:off x="5615707" y="1891403"/>
            <a:ext cx="548640" cy="548640"/>
          </a:xfrm>
          <a:prstGeom prst="ellipse">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2100" b="1">
                <a:solidFill>
                  <a:schemeClr val="accent6"/>
                </a:solidFill>
              </a:rPr>
              <a:t>2</a:t>
            </a:r>
          </a:p>
        </p:txBody>
      </p:sp>
      <p:sp>
        <p:nvSpPr>
          <p:cNvPr id="23" name="Oval 22">
            <a:extLst>
              <a:ext uri="{FF2B5EF4-FFF2-40B4-BE49-F238E27FC236}">
                <a16:creationId xmlns:a16="http://schemas.microsoft.com/office/drawing/2014/main" id="{4DA12F0C-46B8-4748-A25B-772EAC7CBAB1}"/>
              </a:ext>
            </a:extLst>
          </p:cNvPr>
          <p:cNvSpPr>
            <a:spLocks noChangeAspect="1"/>
          </p:cNvSpPr>
          <p:nvPr/>
        </p:nvSpPr>
        <p:spPr bwMode="gray">
          <a:xfrm>
            <a:off x="5615707" y="2938074"/>
            <a:ext cx="548640" cy="548640"/>
          </a:xfrm>
          <a:prstGeom prst="ellipse">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2100" b="1">
                <a:solidFill>
                  <a:schemeClr val="accent6"/>
                </a:solidFill>
              </a:rPr>
              <a:t>3</a:t>
            </a:r>
          </a:p>
        </p:txBody>
      </p:sp>
      <p:sp>
        <p:nvSpPr>
          <p:cNvPr id="24" name="Oval 23">
            <a:extLst>
              <a:ext uri="{FF2B5EF4-FFF2-40B4-BE49-F238E27FC236}">
                <a16:creationId xmlns:a16="http://schemas.microsoft.com/office/drawing/2014/main" id="{BE09548F-1202-4400-B8B3-0CB0AB348AD7}"/>
              </a:ext>
            </a:extLst>
          </p:cNvPr>
          <p:cNvSpPr>
            <a:spLocks noChangeAspect="1"/>
          </p:cNvSpPr>
          <p:nvPr/>
        </p:nvSpPr>
        <p:spPr bwMode="gray">
          <a:xfrm>
            <a:off x="5615707" y="3984745"/>
            <a:ext cx="548640" cy="548640"/>
          </a:xfrm>
          <a:prstGeom prst="ellipse">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2100" b="1">
                <a:solidFill>
                  <a:schemeClr val="accent6"/>
                </a:solidFill>
              </a:rPr>
              <a:t>4</a:t>
            </a:r>
          </a:p>
        </p:txBody>
      </p:sp>
      <p:sp>
        <p:nvSpPr>
          <p:cNvPr id="25" name="Oval 24">
            <a:extLst>
              <a:ext uri="{FF2B5EF4-FFF2-40B4-BE49-F238E27FC236}">
                <a16:creationId xmlns:a16="http://schemas.microsoft.com/office/drawing/2014/main" id="{040C717F-5A47-4951-9E08-86690AE4E2E6}"/>
              </a:ext>
            </a:extLst>
          </p:cNvPr>
          <p:cNvSpPr>
            <a:spLocks noChangeAspect="1"/>
          </p:cNvSpPr>
          <p:nvPr/>
        </p:nvSpPr>
        <p:spPr bwMode="gray">
          <a:xfrm>
            <a:off x="5615707" y="5031417"/>
            <a:ext cx="548640" cy="548640"/>
          </a:xfrm>
          <a:prstGeom prst="ellipse">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2100" b="1">
                <a:solidFill>
                  <a:schemeClr val="accent6"/>
                </a:solidFill>
              </a:rPr>
              <a:t>5</a:t>
            </a:r>
          </a:p>
        </p:txBody>
      </p:sp>
      <p:sp>
        <p:nvSpPr>
          <p:cNvPr id="26" name="TextBox 25">
            <a:extLst>
              <a:ext uri="{FF2B5EF4-FFF2-40B4-BE49-F238E27FC236}">
                <a16:creationId xmlns:a16="http://schemas.microsoft.com/office/drawing/2014/main" id="{6D3ADE95-EFF5-48BA-AED8-D1208E9707D1}"/>
              </a:ext>
            </a:extLst>
          </p:cNvPr>
          <p:cNvSpPr txBox="1"/>
          <p:nvPr/>
        </p:nvSpPr>
        <p:spPr bwMode="gray">
          <a:xfrm>
            <a:off x="6382821" y="1012401"/>
            <a:ext cx="4310744" cy="215444"/>
          </a:xfrm>
          <a:prstGeom prst="rect">
            <a:avLst/>
          </a:prstGeom>
          <a:noFill/>
        </p:spPr>
        <p:txBody>
          <a:bodyPr vert="horz" wrap="square" lIns="0" tIns="0" rIns="0" bIns="0" rtlCol="0">
            <a:spAutoFit/>
          </a:bodyPr>
          <a:lstStyle/>
          <a:p>
            <a:r>
              <a:rPr lang="en-US" sz="1400" b="1"/>
              <a:t>Overview of Tier0</a:t>
            </a:r>
          </a:p>
        </p:txBody>
      </p:sp>
      <p:sp>
        <p:nvSpPr>
          <p:cNvPr id="28" name="TextBox 27">
            <a:extLst>
              <a:ext uri="{FF2B5EF4-FFF2-40B4-BE49-F238E27FC236}">
                <a16:creationId xmlns:a16="http://schemas.microsoft.com/office/drawing/2014/main" id="{92953373-20AC-4155-948C-10BAB611140C}"/>
              </a:ext>
            </a:extLst>
          </p:cNvPr>
          <p:cNvSpPr txBox="1"/>
          <p:nvPr/>
        </p:nvSpPr>
        <p:spPr bwMode="gray">
          <a:xfrm>
            <a:off x="6382821" y="2059074"/>
            <a:ext cx="4310744" cy="215444"/>
          </a:xfrm>
          <a:prstGeom prst="rect">
            <a:avLst/>
          </a:prstGeom>
          <a:noFill/>
        </p:spPr>
        <p:txBody>
          <a:bodyPr vert="horz" wrap="square" lIns="0" tIns="0" rIns="0" bIns="0" rtlCol="0">
            <a:spAutoFit/>
          </a:bodyPr>
          <a:lstStyle/>
          <a:p>
            <a:pPr>
              <a:spcBef>
                <a:spcPts val="1000"/>
              </a:spcBef>
            </a:pPr>
            <a:r>
              <a:rPr lang="en-US" sz="1400" b="1"/>
              <a:t>Tier0 Services (Features)</a:t>
            </a:r>
          </a:p>
        </p:txBody>
      </p:sp>
      <p:sp>
        <p:nvSpPr>
          <p:cNvPr id="32" name="TextBox 31">
            <a:extLst>
              <a:ext uri="{FF2B5EF4-FFF2-40B4-BE49-F238E27FC236}">
                <a16:creationId xmlns:a16="http://schemas.microsoft.com/office/drawing/2014/main" id="{7FA8DBD1-4260-4F7E-94ED-269C2B74F06E}"/>
              </a:ext>
            </a:extLst>
          </p:cNvPr>
          <p:cNvSpPr txBox="1"/>
          <p:nvPr/>
        </p:nvSpPr>
        <p:spPr bwMode="gray">
          <a:xfrm>
            <a:off x="6382821" y="3105745"/>
            <a:ext cx="4310744" cy="215444"/>
          </a:xfrm>
          <a:prstGeom prst="rect">
            <a:avLst/>
          </a:prstGeom>
          <a:noFill/>
        </p:spPr>
        <p:txBody>
          <a:bodyPr vert="horz" wrap="square" lIns="0" tIns="0" rIns="0" bIns="0" rtlCol="0">
            <a:spAutoFit/>
          </a:bodyPr>
          <a:lstStyle/>
          <a:p>
            <a:pPr>
              <a:spcBef>
                <a:spcPts val="1000"/>
              </a:spcBef>
            </a:pPr>
            <a:r>
              <a:rPr lang="en-US" sz="1400" b="1"/>
              <a:t>Onboarding and Integration with Tier0 Services</a:t>
            </a:r>
          </a:p>
        </p:txBody>
      </p:sp>
      <p:sp>
        <p:nvSpPr>
          <p:cNvPr id="35" name="TextBox 34">
            <a:extLst>
              <a:ext uri="{FF2B5EF4-FFF2-40B4-BE49-F238E27FC236}">
                <a16:creationId xmlns:a16="http://schemas.microsoft.com/office/drawing/2014/main" id="{070B7F5D-4190-4B25-85FC-C421598A2C71}"/>
              </a:ext>
            </a:extLst>
          </p:cNvPr>
          <p:cNvSpPr txBox="1"/>
          <p:nvPr/>
        </p:nvSpPr>
        <p:spPr bwMode="gray">
          <a:xfrm>
            <a:off x="6394110" y="4152416"/>
            <a:ext cx="4310744" cy="215444"/>
          </a:xfrm>
          <a:prstGeom prst="rect">
            <a:avLst/>
          </a:prstGeom>
          <a:noFill/>
        </p:spPr>
        <p:txBody>
          <a:bodyPr vert="horz" wrap="square" lIns="0" tIns="0" rIns="0" bIns="0" rtlCol="0">
            <a:spAutoFit/>
          </a:bodyPr>
          <a:lstStyle/>
          <a:p>
            <a:pPr marL="311150" lvl="1" indent="-300038">
              <a:spcBef>
                <a:spcPts val="1000"/>
              </a:spcBef>
            </a:pPr>
            <a:r>
              <a:rPr lang="en-US" sz="1400" b="1"/>
              <a:t>Support Processes</a:t>
            </a:r>
          </a:p>
        </p:txBody>
      </p:sp>
      <p:sp>
        <p:nvSpPr>
          <p:cNvPr id="38" name="TextBox 37">
            <a:extLst>
              <a:ext uri="{FF2B5EF4-FFF2-40B4-BE49-F238E27FC236}">
                <a16:creationId xmlns:a16="http://schemas.microsoft.com/office/drawing/2014/main" id="{A3D1CD07-6B26-4FD9-ABAE-A97362B06229}"/>
              </a:ext>
            </a:extLst>
          </p:cNvPr>
          <p:cNvSpPr txBox="1"/>
          <p:nvPr/>
        </p:nvSpPr>
        <p:spPr bwMode="gray">
          <a:xfrm>
            <a:off x="6382821" y="5199088"/>
            <a:ext cx="4310744" cy="230832"/>
          </a:xfrm>
          <a:prstGeom prst="rect">
            <a:avLst/>
          </a:prstGeom>
          <a:noFill/>
        </p:spPr>
        <p:txBody>
          <a:bodyPr vert="horz" wrap="square" lIns="0" tIns="0" rIns="0" bIns="0" rtlCol="0">
            <a:spAutoFit/>
          </a:bodyPr>
          <a:lstStyle/>
          <a:p>
            <a:pPr algn="l"/>
            <a:r>
              <a:rPr lang="en-US" sz="1500" b="1"/>
              <a:t>Q&amp;A</a:t>
            </a:r>
          </a:p>
        </p:txBody>
      </p:sp>
    </p:spTree>
    <p:extLst>
      <p:ext uri="{BB962C8B-B14F-4D97-AF65-F5344CB8AC3E}">
        <p14:creationId xmlns:p14="http://schemas.microsoft.com/office/powerpoint/2010/main" val="11220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CBC50C-4A6C-0743-01E9-B1679C2674C7}"/>
              </a:ext>
            </a:extLst>
          </p:cNvPr>
          <p:cNvSpPr>
            <a:spLocks noGrp="1"/>
          </p:cNvSpPr>
          <p:nvPr>
            <p:ph type="title"/>
          </p:nvPr>
        </p:nvSpPr>
        <p:spPr>
          <a:xfrm>
            <a:off x="1752600" y="2857690"/>
            <a:ext cx="8686800" cy="571310"/>
          </a:xfrm>
        </p:spPr>
        <p:txBody>
          <a:bodyPr/>
          <a:lstStyle/>
          <a:p>
            <a:r>
              <a:rPr lang="en-US"/>
              <a:t>Appendix</a:t>
            </a:r>
          </a:p>
        </p:txBody>
      </p:sp>
    </p:spTree>
    <p:extLst>
      <p:ext uri="{BB962C8B-B14F-4D97-AF65-F5344CB8AC3E}">
        <p14:creationId xmlns:p14="http://schemas.microsoft.com/office/powerpoint/2010/main" val="3951031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a:t>Centralized Logging (Launchpad)</a:t>
            </a:r>
          </a:p>
        </p:txBody>
      </p:sp>
      <p:pic>
        <p:nvPicPr>
          <p:cNvPr id="8" name="Picture 7" descr="A diagram of a software application&#10;&#10;Description automatically generated with medium confidence">
            <a:extLst>
              <a:ext uri="{FF2B5EF4-FFF2-40B4-BE49-F238E27FC236}">
                <a16:creationId xmlns:a16="http://schemas.microsoft.com/office/drawing/2014/main" id="{3D151B7A-F082-2623-C2CD-08DA46174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69" y="1150712"/>
            <a:ext cx="11029861" cy="4784036"/>
          </a:xfrm>
          <a:prstGeom prst="rect">
            <a:avLst/>
          </a:prstGeom>
        </p:spPr>
      </p:pic>
    </p:spTree>
    <p:extLst>
      <p:ext uri="{BB962C8B-B14F-4D97-AF65-F5344CB8AC3E}">
        <p14:creationId xmlns:p14="http://schemas.microsoft.com/office/powerpoint/2010/main" val="3725642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dirty="0"/>
              <a:t>Perimeter Protection Architecture</a:t>
            </a:r>
          </a:p>
        </p:txBody>
      </p:sp>
      <p:pic>
        <p:nvPicPr>
          <p:cNvPr id="4" name="Picture 3" descr="A diagram of a network&#10;&#10;Description automatically generated">
            <a:extLst>
              <a:ext uri="{FF2B5EF4-FFF2-40B4-BE49-F238E27FC236}">
                <a16:creationId xmlns:a16="http://schemas.microsoft.com/office/drawing/2014/main" id="{A28001EC-8703-C84D-9B0A-6F0046028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17" y="999455"/>
            <a:ext cx="9993940" cy="5302906"/>
          </a:xfrm>
          <a:prstGeom prst="rect">
            <a:avLst/>
          </a:prstGeom>
        </p:spPr>
      </p:pic>
    </p:spTree>
    <p:extLst>
      <p:ext uri="{BB962C8B-B14F-4D97-AF65-F5344CB8AC3E}">
        <p14:creationId xmlns:p14="http://schemas.microsoft.com/office/powerpoint/2010/main" val="946987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dirty="0"/>
              <a:t>Perimeter Protection (Ingress)</a:t>
            </a:r>
          </a:p>
        </p:txBody>
      </p:sp>
      <p:pic>
        <p:nvPicPr>
          <p:cNvPr id="5" name="Picture 4" descr="A diagram of a cloud network&#10;&#10;Description automatically generated">
            <a:extLst>
              <a:ext uri="{FF2B5EF4-FFF2-40B4-BE49-F238E27FC236}">
                <a16:creationId xmlns:a16="http://schemas.microsoft.com/office/drawing/2014/main" id="{4B8F159D-102A-D03B-8067-59F4334AE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808" y="934356"/>
            <a:ext cx="9944383" cy="5237375"/>
          </a:xfrm>
          <a:prstGeom prst="rect">
            <a:avLst/>
          </a:prstGeom>
        </p:spPr>
      </p:pic>
    </p:spTree>
    <p:extLst>
      <p:ext uri="{BB962C8B-B14F-4D97-AF65-F5344CB8AC3E}">
        <p14:creationId xmlns:p14="http://schemas.microsoft.com/office/powerpoint/2010/main" val="911313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dirty="0"/>
              <a:t>Perimeter Protection (Egress)</a:t>
            </a:r>
          </a:p>
        </p:txBody>
      </p:sp>
      <p:pic>
        <p:nvPicPr>
          <p:cNvPr id="7" name="Picture 6">
            <a:extLst>
              <a:ext uri="{FF2B5EF4-FFF2-40B4-BE49-F238E27FC236}">
                <a16:creationId xmlns:a16="http://schemas.microsoft.com/office/drawing/2014/main" id="{8B60C665-6867-ABB0-34E9-0BAD4C7FD53C}"/>
              </a:ext>
            </a:extLst>
          </p:cNvPr>
          <p:cNvPicPr>
            <a:picLocks noChangeAspect="1"/>
          </p:cNvPicPr>
          <p:nvPr/>
        </p:nvPicPr>
        <p:blipFill>
          <a:blip r:embed="rId3"/>
          <a:stretch>
            <a:fillRect/>
          </a:stretch>
        </p:blipFill>
        <p:spPr>
          <a:xfrm>
            <a:off x="1666393" y="1091957"/>
            <a:ext cx="8859213" cy="48466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699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a:t>Sentinel</a:t>
            </a:r>
          </a:p>
        </p:txBody>
      </p:sp>
      <p:pic>
        <p:nvPicPr>
          <p:cNvPr id="7" name="Picture 6" descr="A diagram of a software work space&#10;&#10;Description automatically generated">
            <a:extLst>
              <a:ext uri="{FF2B5EF4-FFF2-40B4-BE49-F238E27FC236}">
                <a16:creationId xmlns:a16="http://schemas.microsoft.com/office/drawing/2014/main" id="{1DDCF98A-5A03-3632-5EB0-CD8FBE699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077" y="1047388"/>
            <a:ext cx="7772400" cy="5041862"/>
          </a:xfrm>
          <a:prstGeom prst="rect">
            <a:avLst/>
          </a:prstGeom>
        </p:spPr>
      </p:pic>
    </p:spTree>
    <p:extLst>
      <p:ext uri="{BB962C8B-B14F-4D97-AF65-F5344CB8AC3E}">
        <p14:creationId xmlns:p14="http://schemas.microsoft.com/office/powerpoint/2010/main" val="1585233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a:t>Tier0 Managed CAKS</a:t>
            </a:r>
          </a:p>
        </p:txBody>
      </p:sp>
      <p:pic>
        <p:nvPicPr>
          <p:cNvPr id="2" name="Picture 1">
            <a:extLst>
              <a:ext uri="{FF2B5EF4-FFF2-40B4-BE49-F238E27FC236}">
                <a16:creationId xmlns:a16="http://schemas.microsoft.com/office/drawing/2014/main" id="{CDE8C66D-7354-BB13-6EDD-312A56C0F99F}"/>
              </a:ext>
            </a:extLst>
          </p:cNvPr>
          <p:cNvPicPr>
            <a:picLocks noChangeAspect="1"/>
          </p:cNvPicPr>
          <p:nvPr/>
        </p:nvPicPr>
        <p:blipFill>
          <a:blip r:embed="rId3"/>
          <a:stretch>
            <a:fillRect/>
          </a:stretch>
        </p:blipFill>
        <p:spPr>
          <a:xfrm>
            <a:off x="457199" y="1019617"/>
            <a:ext cx="11466313" cy="4586525"/>
          </a:xfrm>
          <a:prstGeom prst="rect">
            <a:avLst/>
          </a:prstGeom>
        </p:spPr>
      </p:pic>
    </p:spTree>
    <p:extLst>
      <p:ext uri="{BB962C8B-B14F-4D97-AF65-F5344CB8AC3E}">
        <p14:creationId xmlns:p14="http://schemas.microsoft.com/office/powerpoint/2010/main" val="312407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a:t>Tier0 Centralized AKS</a:t>
            </a:r>
          </a:p>
        </p:txBody>
      </p:sp>
      <p:pic>
        <p:nvPicPr>
          <p:cNvPr id="2" name="Picture 1">
            <a:extLst>
              <a:ext uri="{FF2B5EF4-FFF2-40B4-BE49-F238E27FC236}">
                <a16:creationId xmlns:a16="http://schemas.microsoft.com/office/drawing/2014/main" id="{F48393C2-15F0-A0F5-098D-B58F6EF57CFC}"/>
              </a:ext>
            </a:extLst>
          </p:cNvPr>
          <p:cNvPicPr>
            <a:picLocks noChangeAspect="1"/>
          </p:cNvPicPr>
          <p:nvPr/>
        </p:nvPicPr>
        <p:blipFill>
          <a:blip r:embed="rId3"/>
          <a:stretch>
            <a:fillRect/>
          </a:stretch>
        </p:blipFill>
        <p:spPr>
          <a:xfrm>
            <a:off x="892629" y="784164"/>
            <a:ext cx="10374086" cy="5538501"/>
          </a:xfrm>
          <a:prstGeom prst="rect">
            <a:avLst/>
          </a:prstGeom>
        </p:spPr>
      </p:pic>
    </p:spTree>
    <p:extLst>
      <p:ext uri="{BB962C8B-B14F-4D97-AF65-F5344CB8AC3E}">
        <p14:creationId xmlns:p14="http://schemas.microsoft.com/office/powerpoint/2010/main" val="3828131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39400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Rectangle 543">
            <a:extLst>
              <a:ext uri="{FF2B5EF4-FFF2-40B4-BE49-F238E27FC236}">
                <a16:creationId xmlns:a16="http://schemas.microsoft.com/office/drawing/2014/main" id="{E28CA500-7FC2-A1F1-BDF3-1BC5F66F3DE6}"/>
              </a:ext>
            </a:extLst>
          </p:cNvPr>
          <p:cNvSpPr/>
          <p:nvPr/>
        </p:nvSpPr>
        <p:spPr bwMode="gray">
          <a:xfrm>
            <a:off x="2119440" y="4262800"/>
            <a:ext cx="1806552" cy="241146"/>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200">
                <a:solidFill>
                  <a:schemeClr val="accent6"/>
                </a:solidFill>
                <a:cs typeface="Calibri" panose="020F0502020204030204" pitchFamily="34" charset="0"/>
              </a:rPr>
              <a:t>Automation everywhere</a:t>
            </a:r>
          </a:p>
        </p:txBody>
      </p:sp>
      <p:sp>
        <p:nvSpPr>
          <p:cNvPr id="548" name="Rectangle 547">
            <a:extLst>
              <a:ext uri="{FF2B5EF4-FFF2-40B4-BE49-F238E27FC236}">
                <a16:creationId xmlns:a16="http://schemas.microsoft.com/office/drawing/2014/main" id="{CD8B3150-AB1D-1685-CF27-D725C7317AEB}"/>
              </a:ext>
            </a:extLst>
          </p:cNvPr>
          <p:cNvSpPr/>
          <p:nvPr/>
        </p:nvSpPr>
        <p:spPr bwMode="gray">
          <a:xfrm>
            <a:off x="1260515" y="5288301"/>
            <a:ext cx="3368154" cy="24120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200">
                <a:solidFill>
                  <a:schemeClr val="accent6"/>
                </a:solidFill>
                <a:cs typeface="Calibri" panose="020F0502020204030204" pitchFamily="34" charset="0"/>
              </a:rPr>
              <a:t>Autonomous Policy Validation framework</a:t>
            </a:r>
          </a:p>
        </p:txBody>
      </p:sp>
      <p:sp>
        <p:nvSpPr>
          <p:cNvPr id="546" name="Rectangle 545">
            <a:extLst>
              <a:ext uri="{FF2B5EF4-FFF2-40B4-BE49-F238E27FC236}">
                <a16:creationId xmlns:a16="http://schemas.microsoft.com/office/drawing/2014/main" id="{370F2DCA-A220-4B8A-5F53-54E94AE0AE4B}"/>
              </a:ext>
            </a:extLst>
          </p:cNvPr>
          <p:cNvSpPr/>
          <p:nvPr/>
        </p:nvSpPr>
        <p:spPr bwMode="gray">
          <a:xfrm>
            <a:off x="2119438" y="4546204"/>
            <a:ext cx="4837071" cy="24120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200">
                <a:solidFill>
                  <a:schemeClr val="accent6"/>
                </a:solidFill>
                <a:cs typeface="Calibri" panose="020F0502020204030204" pitchFamily="34" charset="0"/>
              </a:rPr>
              <a:t>50% c</a:t>
            </a:r>
            <a:r>
              <a:rPr kumimoji="0" lang="en-US" sz="1200" i="0" u="none" strike="noStrike" kern="1200" cap="none" spc="0" normalizeH="0" baseline="0" noProof="0" err="1">
                <a:ln>
                  <a:noFill/>
                </a:ln>
                <a:solidFill>
                  <a:schemeClr val="accent6"/>
                </a:solidFill>
                <a:effectLst/>
                <a:uLnTx/>
                <a:uFillTx/>
                <a:cs typeface="Calibri" panose="020F0502020204030204" pitchFamily="34" charset="0"/>
              </a:rPr>
              <a:t>ost</a:t>
            </a:r>
            <a:r>
              <a:rPr kumimoji="0" lang="en-US" sz="1200" i="0" u="none" strike="noStrike" kern="1200" cap="none" spc="0" normalizeH="0" baseline="0" noProof="0">
                <a:ln>
                  <a:noFill/>
                </a:ln>
                <a:solidFill>
                  <a:schemeClr val="accent6"/>
                </a:solidFill>
                <a:effectLst/>
                <a:uLnTx/>
                <a:uFillTx/>
                <a:cs typeface="Calibri" panose="020F0502020204030204" pitchFamily="34" charset="0"/>
              </a:rPr>
              <a:t> saving with OMMS Product on SGS Cloud</a:t>
            </a:r>
          </a:p>
        </p:txBody>
      </p:sp>
      <p:sp>
        <p:nvSpPr>
          <p:cNvPr id="525" name="Chord 524">
            <a:extLst>
              <a:ext uri="{FF2B5EF4-FFF2-40B4-BE49-F238E27FC236}">
                <a16:creationId xmlns:a16="http://schemas.microsoft.com/office/drawing/2014/main" id="{0CE7E09B-01BB-F817-6ACB-F157CAAD400C}"/>
              </a:ext>
            </a:extLst>
          </p:cNvPr>
          <p:cNvSpPr/>
          <p:nvPr/>
        </p:nvSpPr>
        <p:spPr bwMode="gray">
          <a:xfrm rot="12926458">
            <a:off x="-1418790" y="1902794"/>
            <a:ext cx="3324634" cy="3254803"/>
          </a:xfrm>
          <a:prstGeom prst="chord">
            <a:avLst>
              <a:gd name="adj1" fmla="val 2768551"/>
              <a:gd name="adj2" fmla="val 14598375"/>
            </a:avLst>
          </a:prstGeom>
          <a:solidFill>
            <a:schemeClr val="accent6"/>
          </a:solidFill>
          <a:ln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50" name="Oval 549">
            <a:extLst>
              <a:ext uri="{FF2B5EF4-FFF2-40B4-BE49-F238E27FC236}">
                <a16:creationId xmlns:a16="http://schemas.microsoft.com/office/drawing/2014/main" id="{1C2DB46E-AFCA-D2DE-7DE0-20A5DA72BB60}"/>
              </a:ext>
            </a:extLst>
          </p:cNvPr>
          <p:cNvSpPr/>
          <p:nvPr/>
        </p:nvSpPr>
        <p:spPr bwMode="gray">
          <a:xfrm>
            <a:off x="1444581" y="3890498"/>
            <a:ext cx="720000" cy="720000"/>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51" name="Oval 550">
            <a:extLst>
              <a:ext uri="{FF2B5EF4-FFF2-40B4-BE49-F238E27FC236}">
                <a16:creationId xmlns:a16="http://schemas.microsoft.com/office/drawing/2014/main" id="{A54BBBB2-3689-C6C8-C4B2-1FDF233C2CCE}"/>
              </a:ext>
            </a:extLst>
          </p:cNvPr>
          <p:cNvSpPr/>
          <p:nvPr/>
        </p:nvSpPr>
        <p:spPr bwMode="gray">
          <a:xfrm>
            <a:off x="1623270" y="3067152"/>
            <a:ext cx="720000" cy="720000"/>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52" name="Oval 551">
            <a:extLst>
              <a:ext uri="{FF2B5EF4-FFF2-40B4-BE49-F238E27FC236}">
                <a16:creationId xmlns:a16="http://schemas.microsoft.com/office/drawing/2014/main" id="{24294996-1AA6-B366-E310-78FF6ABA111F}"/>
              </a:ext>
            </a:extLst>
          </p:cNvPr>
          <p:cNvSpPr/>
          <p:nvPr/>
        </p:nvSpPr>
        <p:spPr bwMode="gray">
          <a:xfrm>
            <a:off x="906522" y="1829630"/>
            <a:ext cx="720000" cy="720000"/>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49" name="Oval 548">
            <a:extLst>
              <a:ext uri="{FF2B5EF4-FFF2-40B4-BE49-F238E27FC236}">
                <a16:creationId xmlns:a16="http://schemas.microsoft.com/office/drawing/2014/main" id="{F0764A8B-AB56-FD3E-5C67-CB617DB5F523}"/>
              </a:ext>
            </a:extLst>
          </p:cNvPr>
          <p:cNvSpPr/>
          <p:nvPr/>
        </p:nvSpPr>
        <p:spPr bwMode="gray">
          <a:xfrm>
            <a:off x="821724" y="4706812"/>
            <a:ext cx="720000" cy="720000"/>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64" name="Rectangle 463">
            <a:extLst>
              <a:ext uri="{FF2B5EF4-FFF2-40B4-BE49-F238E27FC236}">
                <a16:creationId xmlns:a16="http://schemas.microsoft.com/office/drawing/2014/main" id="{413B53D6-07FC-3BC8-2DEB-0C3B5B3333EE}"/>
              </a:ext>
            </a:extLst>
          </p:cNvPr>
          <p:cNvSpPr/>
          <p:nvPr/>
        </p:nvSpPr>
        <p:spPr bwMode="gray">
          <a:xfrm>
            <a:off x="7283232" y="7856"/>
            <a:ext cx="4136572" cy="685800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63" name="Rounded Rectangle 62">
            <a:extLst>
              <a:ext uri="{FF2B5EF4-FFF2-40B4-BE49-F238E27FC236}">
                <a16:creationId xmlns:a16="http://schemas.microsoft.com/office/drawing/2014/main" id="{8ECDD5A1-8DF4-E08E-C060-A0A5DA6B1F45}"/>
              </a:ext>
            </a:extLst>
          </p:cNvPr>
          <p:cNvSpPr/>
          <p:nvPr/>
        </p:nvSpPr>
        <p:spPr bwMode="gray">
          <a:xfrm>
            <a:off x="1279651" y="2060380"/>
            <a:ext cx="1391089" cy="246385"/>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Customers</a:t>
            </a:r>
          </a:p>
        </p:txBody>
      </p:sp>
      <p:sp>
        <p:nvSpPr>
          <p:cNvPr id="23" name="Rounded Rectangle 22">
            <a:extLst>
              <a:ext uri="{FF2B5EF4-FFF2-40B4-BE49-F238E27FC236}">
                <a16:creationId xmlns:a16="http://schemas.microsoft.com/office/drawing/2014/main" id="{4FC9E17B-DD91-44D5-83E8-0F0B113DB9FF}"/>
              </a:ext>
            </a:extLst>
          </p:cNvPr>
          <p:cNvSpPr/>
          <p:nvPr/>
        </p:nvSpPr>
        <p:spPr bwMode="gray">
          <a:xfrm>
            <a:off x="696788" y="1101009"/>
            <a:ext cx="10505171" cy="594771"/>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14375">
              <a:spcBef>
                <a:spcPts val="600"/>
              </a:spcBef>
            </a:pPr>
            <a:r>
              <a:rPr lang="en-US" sz="1400">
                <a:solidFill>
                  <a:schemeClr val="bg1"/>
                </a:solidFill>
                <a:cs typeface="Calibri" panose="020F0502020204030204" pitchFamily="34" charset="0"/>
              </a:rPr>
              <a:t>Build MARS-E/NIST/FedRAMP compliant Azure platform with foundational services, migration of on-prem workloads to cloud, perform R&amp;D and innovate solutions, and manage cloud ops.</a:t>
            </a:r>
            <a:endParaRPr kumimoji="0" lang="en-US" sz="1400" b="0" i="0" u="none" strike="noStrike" kern="1200" cap="none" spc="0" normalizeH="0" baseline="0" noProof="0">
              <a:ln>
                <a:noFill/>
              </a:ln>
              <a:solidFill>
                <a:schemeClr val="bg1"/>
              </a:solidFill>
              <a:effectLst/>
              <a:uLnTx/>
              <a:uFillTx/>
              <a:cs typeface="Calibri" panose="020F0502020204030204" pitchFamily="34" charset="0"/>
            </a:endParaRPr>
          </a:p>
        </p:txBody>
      </p:sp>
      <p:sp>
        <p:nvSpPr>
          <p:cNvPr id="60" name="Graphic 137" descr="Cloud outline">
            <a:extLst>
              <a:ext uri="{FF2B5EF4-FFF2-40B4-BE49-F238E27FC236}">
                <a16:creationId xmlns:a16="http://schemas.microsoft.com/office/drawing/2014/main" id="{1B405F25-98E0-6769-39E7-856C34E9E237}"/>
              </a:ext>
            </a:extLst>
          </p:cNvPr>
          <p:cNvSpPr/>
          <p:nvPr/>
        </p:nvSpPr>
        <p:spPr>
          <a:xfrm>
            <a:off x="821724" y="1260371"/>
            <a:ext cx="494335" cy="304699"/>
          </a:xfrm>
          <a:custGeom>
            <a:avLst/>
            <a:gdLst>
              <a:gd name="connsiteX0" fmla="*/ 136380 w 803118"/>
              <a:gd name="connsiteY0" fmla="*/ 456348 h 457110"/>
              <a:gd name="connsiteX1" fmla="*/ 174109 w 803118"/>
              <a:gd name="connsiteY1" fmla="*/ 457110 h 457110"/>
              <a:gd name="connsiteX2" fmla="*/ 688857 w 803118"/>
              <a:gd name="connsiteY2" fmla="*/ 457110 h 457110"/>
              <a:gd name="connsiteX3" fmla="*/ 803118 w 803118"/>
              <a:gd name="connsiteY3" fmla="*/ 341941 h 457110"/>
              <a:gd name="connsiteX4" fmla="*/ 689810 w 803118"/>
              <a:gd name="connsiteY4" fmla="*/ 227687 h 457110"/>
              <a:gd name="connsiteX5" fmla="*/ 680285 w 803118"/>
              <a:gd name="connsiteY5" fmla="*/ 227687 h 457110"/>
              <a:gd name="connsiteX6" fmla="*/ 620277 w 803118"/>
              <a:gd name="connsiteY6" fmla="*/ 111448 h 457110"/>
              <a:gd name="connsiteX7" fmla="*/ 489778 w 803118"/>
              <a:gd name="connsiteY7" fmla="*/ 93350 h 457110"/>
              <a:gd name="connsiteX8" fmla="*/ 259223 w 803118"/>
              <a:gd name="connsiteY8" fmla="*/ 18830 h 457110"/>
              <a:gd name="connsiteX9" fmla="*/ 165912 w 803118"/>
              <a:gd name="connsiteY9" fmla="*/ 170522 h 457110"/>
              <a:gd name="connsiteX10" fmla="*/ 165912 w 803118"/>
              <a:gd name="connsiteY10" fmla="*/ 172427 h 457110"/>
              <a:gd name="connsiteX11" fmla="*/ 143307 w 803118"/>
              <a:gd name="connsiteY11" fmla="*/ 170586 h 457110"/>
              <a:gd name="connsiteX12" fmla="*/ 0 w 803118"/>
              <a:gd name="connsiteY12" fmla="*/ 313560 h 457110"/>
              <a:gd name="connsiteX13" fmla="*/ 13501 w 803118"/>
              <a:gd name="connsiteY13" fmla="*/ 374413 h 457110"/>
              <a:gd name="connsiteX14" fmla="*/ 136380 w 803118"/>
              <a:gd name="connsiteY14" fmla="*/ 456348 h 457110"/>
              <a:gd name="connsiteX15" fmla="*/ 43965 w 803118"/>
              <a:gd name="connsiteY15" fmla="*/ 239142 h 457110"/>
              <a:gd name="connsiteX16" fmla="*/ 143301 w 803118"/>
              <a:gd name="connsiteY16" fmla="*/ 189634 h 457110"/>
              <a:gd name="connsiteX17" fmla="*/ 162828 w 803118"/>
              <a:gd name="connsiteY17" fmla="*/ 191224 h 457110"/>
              <a:gd name="connsiteX18" fmla="*/ 184955 w 803118"/>
              <a:gd name="connsiteY18" fmla="*/ 194843 h 457110"/>
              <a:gd name="connsiteX19" fmla="*/ 184955 w 803118"/>
              <a:gd name="connsiteY19" fmla="*/ 170518 h 457110"/>
              <a:gd name="connsiteX20" fmla="*/ 338194 w 803118"/>
              <a:gd name="connsiteY20" fmla="*/ 19153 h 457110"/>
              <a:gd name="connsiteX21" fmla="*/ 472827 w 803118"/>
              <a:gd name="connsiteY21" fmla="*/ 102048 h 457110"/>
              <a:gd name="connsiteX22" fmla="*/ 480392 w 803118"/>
              <a:gd name="connsiteY22" fmla="*/ 116782 h 457110"/>
              <a:gd name="connsiteX23" fmla="*/ 496034 w 803118"/>
              <a:gd name="connsiteY23" fmla="*/ 111340 h 457110"/>
              <a:gd name="connsiteX24" fmla="*/ 654020 w 803118"/>
              <a:gd name="connsiteY24" fmla="*/ 186110 h 457110"/>
              <a:gd name="connsiteX25" fmla="*/ 661234 w 803118"/>
              <a:gd name="connsiteY25" fmla="*/ 227687 h 457110"/>
              <a:gd name="connsiteX26" fmla="*/ 661234 w 803118"/>
              <a:gd name="connsiteY26" fmla="*/ 246737 h 457110"/>
              <a:gd name="connsiteX27" fmla="*/ 689809 w 803118"/>
              <a:gd name="connsiteY27" fmla="*/ 246737 h 457110"/>
              <a:gd name="connsiteX28" fmla="*/ 784059 w 803118"/>
              <a:gd name="connsiteY28" fmla="*/ 343801 h 457110"/>
              <a:gd name="connsiteX29" fmla="*/ 688857 w 803118"/>
              <a:gd name="connsiteY29" fmla="*/ 438060 h 457110"/>
              <a:gd name="connsiteX30" fmla="*/ 154389 w 803118"/>
              <a:gd name="connsiteY30" fmla="*/ 438060 h 457110"/>
              <a:gd name="connsiteX31" fmla="*/ 137414 w 803118"/>
              <a:gd name="connsiteY31" fmla="*/ 437326 h 457110"/>
              <a:gd name="connsiteX32" fmla="*/ 19106 w 803118"/>
              <a:gd name="connsiteY32" fmla="*/ 308356 h 457110"/>
              <a:gd name="connsiteX33" fmla="*/ 43962 w 803118"/>
              <a:gd name="connsiteY33" fmla="*/ 239142 h 45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3118" h="457110">
                <a:moveTo>
                  <a:pt x="136380" y="456348"/>
                </a:moveTo>
                <a:cubicBezTo>
                  <a:pt x="146010" y="456873"/>
                  <a:pt x="174109" y="457110"/>
                  <a:pt x="174109" y="457110"/>
                </a:cubicBezTo>
                <a:lnTo>
                  <a:pt x="688857" y="457110"/>
                </a:lnTo>
                <a:cubicBezTo>
                  <a:pt x="752213" y="456860"/>
                  <a:pt x="803370" y="405296"/>
                  <a:pt x="803118" y="341941"/>
                </a:cubicBezTo>
                <a:cubicBezTo>
                  <a:pt x="802870" y="279311"/>
                  <a:pt x="752436" y="228455"/>
                  <a:pt x="689810" y="227687"/>
                </a:cubicBezTo>
                <a:lnTo>
                  <a:pt x="680285" y="227687"/>
                </a:lnTo>
                <a:cubicBezTo>
                  <a:pt x="680196" y="181531"/>
                  <a:pt x="657853" y="138251"/>
                  <a:pt x="620277" y="111448"/>
                </a:cubicBezTo>
                <a:cubicBezTo>
                  <a:pt x="582207" y="84811"/>
                  <a:pt x="533661" y="78079"/>
                  <a:pt x="489778" y="93350"/>
                </a:cubicBezTo>
                <a:cubicBezTo>
                  <a:pt x="446691" y="9107"/>
                  <a:pt x="343467" y="-24258"/>
                  <a:pt x="259223" y="18830"/>
                </a:cubicBezTo>
                <a:cubicBezTo>
                  <a:pt x="202218" y="47986"/>
                  <a:pt x="166228" y="106494"/>
                  <a:pt x="165912" y="170522"/>
                </a:cubicBezTo>
                <a:lnTo>
                  <a:pt x="165912" y="172427"/>
                </a:lnTo>
                <a:cubicBezTo>
                  <a:pt x="158438" y="171204"/>
                  <a:pt x="150879" y="170589"/>
                  <a:pt x="143307" y="170586"/>
                </a:cubicBezTo>
                <a:cubicBezTo>
                  <a:pt x="64252" y="170494"/>
                  <a:pt x="92" y="234506"/>
                  <a:pt x="0" y="313560"/>
                </a:cubicBezTo>
                <a:cubicBezTo>
                  <a:pt x="-24" y="334590"/>
                  <a:pt x="4585" y="355367"/>
                  <a:pt x="13501" y="374413"/>
                </a:cubicBezTo>
                <a:cubicBezTo>
                  <a:pt x="36640" y="421927"/>
                  <a:pt x="83621" y="453254"/>
                  <a:pt x="136380" y="456348"/>
                </a:cubicBezTo>
                <a:close/>
                <a:moveTo>
                  <a:pt x="43965" y="239142"/>
                </a:moveTo>
                <a:cubicBezTo>
                  <a:pt x="67730" y="208275"/>
                  <a:pt x="104348" y="190024"/>
                  <a:pt x="143301" y="189634"/>
                </a:cubicBezTo>
                <a:cubicBezTo>
                  <a:pt x="149842" y="189640"/>
                  <a:pt x="156372" y="190171"/>
                  <a:pt x="162828" y="191224"/>
                </a:cubicBezTo>
                <a:lnTo>
                  <a:pt x="184955" y="194843"/>
                </a:lnTo>
                <a:lnTo>
                  <a:pt x="184955" y="170518"/>
                </a:lnTo>
                <a:cubicBezTo>
                  <a:pt x="185472" y="86404"/>
                  <a:pt x="254080" y="18636"/>
                  <a:pt x="338194" y="19153"/>
                </a:cubicBezTo>
                <a:cubicBezTo>
                  <a:pt x="395022" y="19503"/>
                  <a:pt x="446929" y="51462"/>
                  <a:pt x="472827" y="102048"/>
                </a:cubicBezTo>
                <a:lnTo>
                  <a:pt x="480392" y="116782"/>
                </a:lnTo>
                <a:lnTo>
                  <a:pt x="496034" y="111340"/>
                </a:lnTo>
                <a:cubicBezTo>
                  <a:pt x="560308" y="88361"/>
                  <a:pt x="631039" y="121836"/>
                  <a:pt x="654020" y="186110"/>
                </a:cubicBezTo>
                <a:cubicBezTo>
                  <a:pt x="658790" y="199452"/>
                  <a:pt x="661230" y="213517"/>
                  <a:pt x="661234" y="227687"/>
                </a:cubicBezTo>
                <a:lnTo>
                  <a:pt x="661234" y="246737"/>
                </a:lnTo>
                <a:lnTo>
                  <a:pt x="689809" y="246737"/>
                </a:lnTo>
                <a:cubicBezTo>
                  <a:pt x="742638" y="247514"/>
                  <a:pt x="784836" y="290971"/>
                  <a:pt x="784059" y="343801"/>
                </a:cubicBezTo>
                <a:cubicBezTo>
                  <a:pt x="783292" y="395905"/>
                  <a:pt x="740967" y="437812"/>
                  <a:pt x="688857" y="438060"/>
                </a:cubicBezTo>
                <a:lnTo>
                  <a:pt x="154389" y="438060"/>
                </a:lnTo>
                <a:lnTo>
                  <a:pt x="137414" y="437326"/>
                </a:lnTo>
                <a:cubicBezTo>
                  <a:pt x="69130" y="434382"/>
                  <a:pt x="16162" y="376640"/>
                  <a:pt x="19106" y="308356"/>
                </a:cubicBezTo>
                <a:cubicBezTo>
                  <a:pt x="20186" y="283299"/>
                  <a:pt x="28855" y="259162"/>
                  <a:pt x="43962" y="239142"/>
                </a:cubicBezTo>
                <a:close/>
              </a:path>
            </a:pathLst>
          </a:custGeom>
          <a:solidFill>
            <a:schemeClr val="tx2"/>
          </a:solidFill>
          <a:ln w="38100" cap="flat">
            <a:solidFill>
              <a:schemeClr val="tx2"/>
            </a:solidFill>
            <a:prstDash val="solid"/>
            <a:miter/>
          </a:ln>
        </p:spPr>
        <p:txBody>
          <a:bodyPr rtlCol="0" anchor="ctr"/>
          <a:lstStyle/>
          <a:p>
            <a:endParaRPr lang="en-US" sz="1600"/>
          </a:p>
        </p:txBody>
      </p:sp>
      <p:sp>
        <p:nvSpPr>
          <p:cNvPr id="2" name="Rounded Rectangle 1">
            <a:extLst>
              <a:ext uri="{FF2B5EF4-FFF2-40B4-BE49-F238E27FC236}">
                <a16:creationId xmlns:a16="http://schemas.microsoft.com/office/drawing/2014/main" id="{8E18B81C-BFD2-4E37-3F9F-92A1E42B8ACD}"/>
              </a:ext>
            </a:extLst>
          </p:cNvPr>
          <p:cNvSpPr/>
          <p:nvPr/>
        </p:nvSpPr>
        <p:spPr bwMode="gray">
          <a:xfrm>
            <a:off x="696788" y="5916998"/>
            <a:ext cx="10505171" cy="431346"/>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14375" algn="ctr">
              <a:spcBef>
                <a:spcPts val="600"/>
              </a:spcBef>
            </a:pPr>
            <a:r>
              <a:rPr kumimoji="0" lang="en-US" sz="1400" b="1" strike="noStrike" kern="1200" cap="none" spc="0" normalizeH="0" noProof="0">
                <a:ln>
                  <a:noFill/>
                </a:ln>
                <a:solidFill>
                  <a:schemeClr val="bg1"/>
                </a:solidFill>
                <a:effectLst/>
                <a:uLnTx/>
                <a:uFillTx/>
                <a:cs typeface="Calibri" panose="020F0502020204030204" pitchFamily="34" charset="0"/>
              </a:rPr>
              <a:t>Available on </a:t>
            </a:r>
            <a:r>
              <a:rPr lang="en-US" sz="1400" b="1">
                <a:solidFill>
                  <a:schemeClr val="bg1"/>
                </a:solidFill>
                <a:cs typeface="Calibri" panose="020F0502020204030204" pitchFamily="34" charset="0"/>
              </a:rPr>
              <a:t>SGS and OCC Azure Tenants to address different use cases. </a:t>
            </a:r>
            <a:endParaRPr kumimoji="0" lang="en-US" sz="1400" b="0" i="0" u="none" strike="noStrike" kern="1200" cap="none" spc="0" normalizeH="0" baseline="0" noProof="0">
              <a:ln>
                <a:noFill/>
              </a:ln>
              <a:solidFill>
                <a:schemeClr val="bg1"/>
              </a:solidFill>
              <a:effectLst/>
              <a:uLnTx/>
              <a:uFillTx/>
              <a:cs typeface="Calibri" panose="020F0502020204030204" pitchFamily="34" charset="0"/>
            </a:endParaRPr>
          </a:p>
        </p:txBody>
      </p:sp>
      <p:sp>
        <p:nvSpPr>
          <p:cNvPr id="6" name="Graphic 137" descr="Cloud outline">
            <a:extLst>
              <a:ext uri="{FF2B5EF4-FFF2-40B4-BE49-F238E27FC236}">
                <a16:creationId xmlns:a16="http://schemas.microsoft.com/office/drawing/2014/main" id="{B6CE9603-F40A-E0C9-CC34-3D5A468AC9F6}"/>
              </a:ext>
            </a:extLst>
          </p:cNvPr>
          <p:cNvSpPr/>
          <p:nvPr/>
        </p:nvSpPr>
        <p:spPr>
          <a:xfrm>
            <a:off x="794204" y="5966979"/>
            <a:ext cx="494335" cy="304699"/>
          </a:xfrm>
          <a:custGeom>
            <a:avLst/>
            <a:gdLst>
              <a:gd name="connsiteX0" fmla="*/ 136380 w 803118"/>
              <a:gd name="connsiteY0" fmla="*/ 456348 h 457110"/>
              <a:gd name="connsiteX1" fmla="*/ 174109 w 803118"/>
              <a:gd name="connsiteY1" fmla="*/ 457110 h 457110"/>
              <a:gd name="connsiteX2" fmla="*/ 688857 w 803118"/>
              <a:gd name="connsiteY2" fmla="*/ 457110 h 457110"/>
              <a:gd name="connsiteX3" fmla="*/ 803118 w 803118"/>
              <a:gd name="connsiteY3" fmla="*/ 341941 h 457110"/>
              <a:gd name="connsiteX4" fmla="*/ 689810 w 803118"/>
              <a:gd name="connsiteY4" fmla="*/ 227687 h 457110"/>
              <a:gd name="connsiteX5" fmla="*/ 680285 w 803118"/>
              <a:gd name="connsiteY5" fmla="*/ 227687 h 457110"/>
              <a:gd name="connsiteX6" fmla="*/ 620277 w 803118"/>
              <a:gd name="connsiteY6" fmla="*/ 111448 h 457110"/>
              <a:gd name="connsiteX7" fmla="*/ 489778 w 803118"/>
              <a:gd name="connsiteY7" fmla="*/ 93350 h 457110"/>
              <a:gd name="connsiteX8" fmla="*/ 259223 w 803118"/>
              <a:gd name="connsiteY8" fmla="*/ 18830 h 457110"/>
              <a:gd name="connsiteX9" fmla="*/ 165912 w 803118"/>
              <a:gd name="connsiteY9" fmla="*/ 170522 h 457110"/>
              <a:gd name="connsiteX10" fmla="*/ 165912 w 803118"/>
              <a:gd name="connsiteY10" fmla="*/ 172427 h 457110"/>
              <a:gd name="connsiteX11" fmla="*/ 143307 w 803118"/>
              <a:gd name="connsiteY11" fmla="*/ 170586 h 457110"/>
              <a:gd name="connsiteX12" fmla="*/ 0 w 803118"/>
              <a:gd name="connsiteY12" fmla="*/ 313560 h 457110"/>
              <a:gd name="connsiteX13" fmla="*/ 13501 w 803118"/>
              <a:gd name="connsiteY13" fmla="*/ 374413 h 457110"/>
              <a:gd name="connsiteX14" fmla="*/ 136380 w 803118"/>
              <a:gd name="connsiteY14" fmla="*/ 456348 h 457110"/>
              <a:gd name="connsiteX15" fmla="*/ 43965 w 803118"/>
              <a:gd name="connsiteY15" fmla="*/ 239142 h 457110"/>
              <a:gd name="connsiteX16" fmla="*/ 143301 w 803118"/>
              <a:gd name="connsiteY16" fmla="*/ 189634 h 457110"/>
              <a:gd name="connsiteX17" fmla="*/ 162828 w 803118"/>
              <a:gd name="connsiteY17" fmla="*/ 191224 h 457110"/>
              <a:gd name="connsiteX18" fmla="*/ 184955 w 803118"/>
              <a:gd name="connsiteY18" fmla="*/ 194843 h 457110"/>
              <a:gd name="connsiteX19" fmla="*/ 184955 w 803118"/>
              <a:gd name="connsiteY19" fmla="*/ 170518 h 457110"/>
              <a:gd name="connsiteX20" fmla="*/ 338194 w 803118"/>
              <a:gd name="connsiteY20" fmla="*/ 19153 h 457110"/>
              <a:gd name="connsiteX21" fmla="*/ 472827 w 803118"/>
              <a:gd name="connsiteY21" fmla="*/ 102048 h 457110"/>
              <a:gd name="connsiteX22" fmla="*/ 480392 w 803118"/>
              <a:gd name="connsiteY22" fmla="*/ 116782 h 457110"/>
              <a:gd name="connsiteX23" fmla="*/ 496034 w 803118"/>
              <a:gd name="connsiteY23" fmla="*/ 111340 h 457110"/>
              <a:gd name="connsiteX24" fmla="*/ 654020 w 803118"/>
              <a:gd name="connsiteY24" fmla="*/ 186110 h 457110"/>
              <a:gd name="connsiteX25" fmla="*/ 661234 w 803118"/>
              <a:gd name="connsiteY25" fmla="*/ 227687 h 457110"/>
              <a:gd name="connsiteX26" fmla="*/ 661234 w 803118"/>
              <a:gd name="connsiteY26" fmla="*/ 246737 h 457110"/>
              <a:gd name="connsiteX27" fmla="*/ 689809 w 803118"/>
              <a:gd name="connsiteY27" fmla="*/ 246737 h 457110"/>
              <a:gd name="connsiteX28" fmla="*/ 784059 w 803118"/>
              <a:gd name="connsiteY28" fmla="*/ 343801 h 457110"/>
              <a:gd name="connsiteX29" fmla="*/ 688857 w 803118"/>
              <a:gd name="connsiteY29" fmla="*/ 438060 h 457110"/>
              <a:gd name="connsiteX30" fmla="*/ 154389 w 803118"/>
              <a:gd name="connsiteY30" fmla="*/ 438060 h 457110"/>
              <a:gd name="connsiteX31" fmla="*/ 137414 w 803118"/>
              <a:gd name="connsiteY31" fmla="*/ 437326 h 457110"/>
              <a:gd name="connsiteX32" fmla="*/ 19106 w 803118"/>
              <a:gd name="connsiteY32" fmla="*/ 308356 h 457110"/>
              <a:gd name="connsiteX33" fmla="*/ 43962 w 803118"/>
              <a:gd name="connsiteY33" fmla="*/ 239142 h 45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3118" h="457110">
                <a:moveTo>
                  <a:pt x="136380" y="456348"/>
                </a:moveTo>
                <a:cubicBezTo>
                  <a:pt x="146010" y="456873"/>
                  <a:pt x="174109" y="457110"/>
                  <a:pt x="174109" y="457110"/>
                </a:cubicBezTo>
                <a:lnTo>
                  <a:pt x="688857" y="457110"/>
                </a:lnTo>
                <a:cubicBezTo>
                  <a:pt x="752213" y="456860"/>
                  <a:pt x="803370" y="405296"/>
                  <a:pt x="803118" y="341941"/>
                </a:cubicBezTo>
                <a:cubicBezTo>
                  <a:pt x="802870" y="279311"/>
                  <a:pt x="752436" y="228455"/>
                  <a:pt x="689810" y="227687"/>
                </a:cubicBezTo>
                <a:lnTo>
                  <a:pt x="680285" y="227687"/>
                </a:lnTo>
                <a:cubicBezTo>
                  <a:pt x="680196" y="181531"/>
                  <a:pt x="657853" y="138251"/>
                  <a:pt x="620277" y="111448"/>
                </a:cubicBezTo>
                <a:cubicBezTo>
                  <a:pt x="582207" y="84811"/>
                  <a:pt x="533661" y="78079"/>
                  <a:pt x="489778" y="93350"/>
                </a:cubicBezTo>
                <a:cubicBezTo>
                  <a:pt x="446691" y="9107"/>
                  <a:pt x="343467" y="-24258"/>
                  <a:pt x="259223" y="18830"/>
                </a:cubicBezTo>
                <a:cubicBezTo>
                  <a:pt x="202218" y="47986"/>
                  <a:pt x="166228" y="106494"/>
                  <a:pt x="165912" y="170522"/>
                </a:cubicBezTo>
                <a:lnTo>
                  <a:pt x="165912" y="172427"/>
                </a:lnTo>
                <a:cubicBezTo>
                  <a:pt x="158438" y="171204"/>
                  <a:pt x="150879" y="170589"/>
                  <a:pt x="143307" y="170586"/>
                </a:cubicBezTo>
                <a:cubicBezTo>
                  <a:pt x="64252" y="170494"/>
                  <a:pt x="92" y="234506"/>
                  <a:pt x="0" y="313560"/>
                </a:cubicBezTo>
                <a:cubicBezTo>
                  <a:pt x="-24" y="334590"/>
                  <a:pt x="4585" y="355367"/>
                  <a:pt x="13501" y="374413"/>
                </a:cubicBezTo>
                <a:cubicBezTo>
                  <a:pt x="36640" y="421927"/>
                  <a:pt x="83621" y="453254"/>
                  <a:pt x="136380" y="456348"/>
                </a:cubicBezTo>
                <a:close/>
                <a:moveTo>
                  <a:pt x="43965" y="239142"/>
                </a:moveTo>
                <a:cubicBezTo>
                  <a:pt x="67730" y="208275"/>
                  <a:pt x="104348" y="190024"/>
                  <a:pt x="143301" y="189634"/>
                </a:cubicBezTo>
                <a:cubicBezTo>
                  <a:pt x="149842" y="189640"/>
                  <a:pt x="156372" y="190171"/>
                  <a:pt x="162828" y="191224"/>
                </a:cubicBezTo>
                <a:lnTo>
                  <a:pt x="184955" y="194843"/>
                </a:lnTo>
                <a:lnTo>
                  <a:pt x="184955" y="170518"/>
                </a:lnTo>
                <a:cubicBezTo>
                  <a:pt x="185472" y="86404"/>
                  <a:pt x="254080" y="18636"/>
                  <a:pt x="338194" y="19153"/>
                </a:cubicBezTo>
                <a:cubicBezTo>
                  <a:pt x="395022" y="19503"/>
                  <a:pt x="446929" y="51462"/>
                  <a:pt x="472827" y="102048"/>
                </a:cubicBezTo>
                <a:lnTo>
                  <a:pt x="480392" y="116782"/>
                </a:lnTo>
                <a:lnTo>
                  <a:pt x="496034" y="111340"/>
                </a:lnTo>
                <a:cubicBezTo>
                  <a:pt x="560308" y="88361"/>
                  <a:pt x="631039" y="121836"/>
                  <a:pt x="654020" y="186110"/>
                </a:cubicBezTo>
                <a:cubicBezTo>
                  <a:pt x="658790" y="199452"/>
                  <a:pt x="661230" y="213517"/>
                  <a:pt x="661234" y="227687"/>
                </a:cubicBezTo>
                <a:lnTo>
                  <a:pt x="661234" y="246737"/>
                </a:lnTo>
                <a:lnTo>
                  <a:pt x="689809" y="246737"/>
                </a:lnTo>
                <a:cubicBezTo>
                  <a:pt x="742638" y="247514"/>
                  <a:pt x="784836" y="290971"/>
                  <a:pt x="784059" y="343801"/>
                </a:cubicBezTo>
                <a:cubicBezTo>
                  <a:pt x="783292" y="395905"/>
                  <a:pt x="740967" y="437812"/>
                  <a:pt x="688857" y="438060"/>
                </a:cubicBezTo>
                <a:lnTo>
                  <a:pt x="154389" y="438060"/>
                </a:lnTo>
                <a:lnTo>
                  <a:pt x="137414" y="437326"/>
                </a:lnTo>
                <a:cubicBezTo>
                  <a:pt x="69130" y="434382"/>
                  <a:pt x="16162" y="376640"/>
                  <a:pt x="19106" y="308356"/>
                </a:cubicBezTo>
                <a:cubicBezTo>
                  <a:pt x="20186" y="283299"/>
                  <a:pt x="28855" y="259162"/>
                  <a:pt x="43962" y="239142"/>
                </a:cubicBezTo>
                <a:close/>
              </a:path>
            </a:pathLst>
          </a:custGeom>
          <a:solidFill>
            <a:schemeClr val="tx2"/>
          </a:solidFill>
          <a:ln w="38100" cap="flat">
            <a:solidFill>
              <a:schemeClr val="tx2"/>
            </a:solidFill>
            <a:prstDash val="solid"/>
            <a:miter/>
          </a:ln>
        </p:spPr>
        <p:txBody>
          <a:bodyPr rtlCol="0" anchor="ctr"/>
          <a:lstStyle/>
          <a:p>
            <a:endParaRPr lang="en-US" sz="1600"/>
          </a:p>
        </p:txBody>
      </p:sp>
      <p:sp>
        <p:nvSpPr>
          <p:cNvPr id="4" name="Title 2">
            <a:extLst>
              <a:ext uri="{FF2B5EF4-FFF2-40B4-BE49-F238E27FC236}">
                <a16:creationId xmlns:a16="http://schemas.microsoft.com/office/drawing/2014/main" id="{0E1761AE-95B7-F3CD-C853-386105E2F934}"/>
              </a:ext>
            </a:extLst>
          </p:cNvPr>
          <p:cNvSpPr>
            <a:spLocks noGrp="1"/>
          </p:cNvSpPr>
          <p:nvPr>
            <p:ph type="title"/>
          </p:nvPr>
        </p:nvSpPr>
        <p:spPr>
          <a:xfrm>
            <a:off x="457199" y="555639"/>
            <a:ext cx="9601200" cy="304699"/>
          </a:xfrm>
        </p:spPr>
        <p:txBody>
          <a:bodyPr/>
          <a:lstStyle/>
          <a:p>
            <a:r>
              <a:rPr lang="en-US" dirty="0">
                <a:cs typeface="Calibri" panose="020F0502020204030204" pitchFamily="34" charset="0"/>
              </a:rPr>
              <a:t>SGS Cloud Overview</a:t>
            </a:r>
            <a:endParaRPr lang="en-US" dirty="0"/>
          </a:p>
        </p:txBody>
      </p:sp>
      <p:sp>
        <p:nvSpPr>
          <p:cNvPr id="333" name="Rectangle 332">
            <a:extLst>
              <a:ext uri="{FF2B5EF4-FFF2-40B4-BE49-F238E27FC236}">
                <a16:creationId xmlns:a16="http://schemas.microsoft.com/office/drawing/2014/main" id="{2D127AF9-58BC-C140-0106-2DECF4E477C6}"/>
              </a:ext>
            </a:extLst>
          </p:cNvPr>
          <p:cNvSpPr/>
          <p:nvPr/>
        </p:nvSpPr>
        <p:spPr bwMode="gray">
          <a:xfrm>
            <a:off x="9111908" y="1871183"/>
            <a:ext cx="645083" cy="393124"/>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a:solidFill>
                  <a:schemeClr val="accent6"/>
                </a:solidFill>
              </a:rPr>
              <a:t>AR</a:t>
            </a:r>
          </a:p>
        </p:txBody>
      </p:sp>
      <p:sp>
        <p:nvSpPr>
          <p:cNvPr id="334" name="Rectangle 333">
            <a:extLst>
              <a:ext uri="{FF2B5EF4-FFF2-40B4-BE49-F238E27FC236}">
                <a16:creationId xmlns:a16="http://schemas.microsoft.com/office/drawing/2014/main" id="{DFB79014-98F1-0C2D-BCF9-F41481EE4841}"/>
              </a:ext>
            </a:extLst>
          </p:cNvPr>
          <p:cNvSpPr/>
          <p:nvPr/>
        </p:nvSpPr>
        <p:spPr bwMode="gray">
          <a:xfrm>
            <a:off x="9609050" y="1868756"/>
            <a:ext cx="645083" cy="393124"/>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sz="1200" b="1" u="none" strike="noStrike">
                <a:solidFill>
                  <a:schemeClr val="accent6"/>
                </a:solidFill>
                <a:effectLst/>
                <a:cs typeface="Calibri" panose="020F0502020204030204" pitchFamily="34" charset="0"/>
              </a:rPr>
              <a:t>MA</a:t>
            </a:r>
            <a:endParaRPr lang="en-US" sz="1200" b="1" i="0" u="none" strike="noStrike">
              <a:solidFill>
                <a:schemeClr val="accent6"/>
              </a:solidFill>
              <a:effectLst/>
              <a:cs typeface="Calibri" panose="020F0502020204030204" pitchFamily="34" charset="0"/>
            </a:endParaRPr>
          </a:p>
        </p:txBody>
      </p:sp>
      <p:sp>
        <p:nvSpPr>
          <p:cNvPr id="335" name="Rectangle 334">
            <a:extLst>
              <a:ext uri="{FF2B5EF4-FFF2-40B4-BE49-F238E27FC236}">
                <a16:creationId xmlns:a16="http://schemas.microsoft.com/office/drawing/2014/main" id="{CFE30808-F8B9-8D9C-31F6-9F95B0C0E635}"/>
              </a:ext>
            </a:extLst>
          </p:cNvPr>
          <p:cNvSpPr/>
          <p:nvPr/>
        </p:nvSpPr>
        <p:spPr bwMode="gray">
          <a:xfrm>
            <a:off x="7483219" y="2125594"/>
            <a:ext cx="1619607" cy="36000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a:solidFill>
                  <a:schemeClr val="accent6"/>
                </a:solidFill>
              </a:rPr>
              <a:t>Centralized Logging</a:t>
            </a:r>
            <a:endParaRPr lang="en-US" sz="1100">
              <a:solidFill>
                <a:schemeClr val="accent6"/>
              </a:solidFill>
              <a:latin typeface="Calibri" panose="020F0502020204030204" pitchFamily="34" charset="0"/>
              <a:cs typeface="Calibri" panose="020F0502020204030204" pitchFamily="34" charset="0"/>
            </a:endParaRPr>
          </a:p>
        </p:txBody>
      </p:sp>
      <p:sp>
        <p:nvSpPr>
          <p:cNvPr id="336" name="Rectangle 335">
            <a:extLst>
              <a:ext uri="{FF2B5EF4-FFF2-40B4-BE49-F238E27FC236}">
                <a16:creationId xmlns:a16="http://schemas.microsoft.com/office/drawing/2014/main" id="{9C5AD844-255A-B5A9-D42D-78ED6C22F6FE}"/>
              </a:ext>
            </a:extLst>
          </p:cNvPr>
          <p:cNvSpPr/>
          <p:nvPr/>
        </p:nvSpPr>
        <p:spPr bwMode="gray">
          <a:xfrm>
            <a:off x="7472693" y="3410393"/>
            <a:ext cx="1619605" cy="36000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a:solidFill>
                  <a:schemeClr val="accent6"/>
                </a:solidFill>
              </a:rPr>
              <a:t>Compliance &amp; Security Policy</a:t>
            </a:r>
            <a:endParaRPr lang="en-US" sz="1100">
              <a:solidFill>
                <a:schemeClr val="accent6"/>
              </a:solidFill>
              <a:latin typeface="Calibri" panose="020F0502020204030204" pitchFamily="34" charset="0"/>
              <a:cs typeface="Calibri" panose="020F0502020204030204" pitchFamily="34" charset="0"/>
            </a:endParaRPr>
          </a:p>
        </p:txBody>
      </p:sp>
      <p:sp>
        <p:nvSpPr>
          <p:cNvPr id="337" name="Rectangle 336">
            <a:extLst>
              <a:ext uri="{FF2B5EF4-FFF2-40B4-BE49-F238E27FC236}">
                <a16:creationId xmlns:a16="http://schemas.microsoft.com/office/drawing/2014/main" id="{AD29B718-6245-5FE6-8655-5F8E67CC14FE}"/>
              </a:ext>
            </a:extLst>
          </p:cNvPr>
          <p:cNvSpPr/>
          <p:nvPr/>
        </p:nvSpPr>
        <p:spPr bwMode="gray">
          <a:xfrm>
            <a:off x="7472694" y="2563797"/>
            <a:ext cx="1619605" cy="36000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a:solidFill>
                  <a:schemeClr val="accent6"/>
                </a:solidFill>
              </a:rPr>
              <a:t>Perimeter Protection</a:t>
            </a:r>
            <a:endParaRPr lang="en-US" sz="1100">
              <a:solidFill>
                <a:schemeClr val="accent6"/>
              </a:solidFill>
              <a:latin typeface="Calibri" panose="020F0502020204030204" pitchFamily="34" charset="0"/>
              <a:cs typeface="Calibri" panose="020F0502020204030204" pitchFamily="34" charset="0"/>
            </a:endParaRPr>
          </a:p>
        </p:txBody>
      </p:sp>
      <p:sp>
        <p:nvSpPr>
          <p:cNvPr id="338" name="Rectangle 337">
            <a:extLst>
              <a:ext uri="{FF2B5EF4-FFF2-40B4-BE49-F238E27FC236}">
                <a16:creationId xmlns:a16="http://schemas.microsoft.com/office/drawing/2014/main" id="{4EFEC261-5E30-0D89-B2EA-2EA3B162CFBF}"/>
              </a:ext>
            </a:extLst>
          </p:cNvPr>
          <p:cNvSpPr/>
          <p:nvPr/>
        </p:nvSpPr>
        <p:spPr bwMode="gray">
          <a:xfrm>
            <a:off x="7472693" y="2969657"/>
            <a:ext cx="1619605" cy="36000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a:solidFill>
                  <a:schemeClr val="accent6"/>
                </a:solidFill>
              </a:rPr>
              <a:t>Sentinel Security Alert</a:t>
            </a:r>
            <a:endParaRPr lang="en-US" sz="1100">
              <a:solidFill>
                <a:schemeClr val="accent6"/>
              </a:solidFill>
              <a:latin typeface="Calibri" panose="020F0502020204030204" pitchFamily="34" charset="0"/>
              <a:cs typeface="Calibri" panose="020F0502020204030204" pitchFamily="34" charset="0"/>
            </a:endParaRPr>
          </a:p>
        </p:txBody>
      </p:sp>
      <p:sp>
        <p:nvSpPr>
          <p:cNvPr id="346" name="Rectangle 345">
            <a:extLst>
              <a:ext uri="{FF2B5EF4-FFF2-40B4-BE49-F238E27FC236}">
                <a16:creationId xmlns:a16="http://schemas.microsoft.com/office/drawing/2014/main" id="{825B5337-15D1-FF89-C858-C4353D03390C}"/>
              </a:ext>
            </a:extLst>
          </p:cNvPr>
          <p:cNvSpPr/>
          <p:nvPr/>
        </p:nvSpPr>
        <p:spPr bwMode="gray">
          <a:xfrm>
            <a:off x="7465596" y="3806525"/>
            <a:ext cx="1619605" cy="36000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a:solidFill>
                  <a:schemeClr val="accent6"/>
                </a:solidFill>
              </a:rPr>
              <a:t>Tier0 Managed Azure Kubernetes Service</a:t>
            </a:r>
            <a:endParaRPr lang="en-US" sz="1100">
              <a:solidFill>
                <a:schemeClr val="accent6"/>
              </a:solidFill>
              <a:latin typeface="Calibri" panose="020F0502020204030204" pitchFamily="34" charset="0"/>
              <a:cs typeface="Calibri" panose="020F0502020204030204" pitchFamily="34" charset="0"/>
            </a:endParaRPr>
          </a:p>
        </p:txBody>
      </p:sp>
      <p:sp>
        <p:nvSpPr>
          <p:cNvPr id="347" name="Rectangle 346">
            <a:extLst>
              <a:ext uri="{FF2B5EF4-FFF2-40B4-BE49-F238E27FC236}">
                <a16:creationId xmlns:a16="http://schemas.microsoft.com/office/drawing/2014/main" id="{BF044FDF-93F2-E66E-880A-8E6037E67926}"/>
              </a:ext>
            </a:extLst>
          </p:cNvPr>
          <p:cNvSpPr/>
          <p:nvPr/>
        </p:nvSpPr>
        <p:spPr bwMode="gray">
          <a:xfrm>
            <a:off x="7465595" y="4213808"/>
            <a:ext cx="1619605" cy="36000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err="1">
                <a:solidFill>
                  <a:schemeClr val="accent6"/>
                </a:solidFill>
              </a:rPr>
              <a:t>OpenIAM</a:t>
            </a:r>
            <a:endParaRPr lang="en-US" sz="1100">
              <a:solidFill>
                <a:schemeClr val="accent6"/>
              </a:solidFill>
              <a:latin typeface="Calibri" panose="020F0502020204030204" pitchFamily="34" charset="0"/>
              <a:cs typeface="Calibri" panose="020F0502020204030204" pitchFamily="34" charset="0"/>
            </a:endParaRPr>
          </a:p>
        </p:txBody>
      </p:sp>
      <p:sp>
        <p:nvSpPr>
          <p:cNvPr id="348" name="Rectangle 347">
            <a:extLst>
              <a:ext uri="{FF2B5EF4-FFF2-40B4-BE49-F238E27FC236}">
                <a16:creationId xmlns:a16="http://schemas.microsoft.com/office/drawing/2014/main" id="{26FD3033-060A-6AF9-C779-2C481AC38D89}"/>
              </a:ext>
            </a:extLst>
          </p:cNvPr>
          <p:cNvSpPr/>
          <p:nvPr/>
        </p:nvSpPr>
        <p:spPr bwMode="gray">
          <a:xfrm>
            <a:off x="10111848" y="1860406"/>
            <a:ext cx="645083" cy="393124"/>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a:solidFill>
                  <a:schemeClr val="accent6"/>
                </a:solidFill>
              </a:rPr>
              <a:t>NC</a:t>
            </a:r>
          </a:p>
        </p:txBody>
      </p:sp>
      <p:sp>
        <p:nvSpPr>
          <p:cNvPr id="349" name="Rectangle 348">
            <a:extLst>
              <a:ext uri="{FF2B5EF4-FFF2-40B4-BE49-F238E27FC236}">
                <a16:creationId xmlns:a16="http://schemas.microsoft.com/office/drawing/2014/main" id="{F6DF9A90-EE7C-C419-950B-6C689AD59FF1}"/>
              </a:ext>
            </a:extLst>
          </p:cNvPr>
          <p:cNvSpPr/>
          <p:nvPr/>
        </p:nvSpPr>
        <p:spPr bwMode="gray">
          <a:xfrm>
            <a:off x="10544014" y="1869053"/>
            <a:ext cx="645083" cy="393124"/>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sz="1200" b="1" u="none" strike="noStrike">
                <a:solidFill>
                  <a:schemeClr val="accent6"/>
                </a:solidFill>
                <a:effectLst/>
                <a:cs typeface="Calibri" panose="020F0502020204030204" pitchFamily="34" charset="0"/>
              </a:rPr>
              <a:t>HI</a:t>
            </a:r>
            <a:endParaRPr lang="en-US" sz="1200" b="1" i="0" u="none" strike="noStrike">
              <a:solidFill>
                <a:schemeClr val="accent6"/>
              </a:solidFill>
              <a:effectLst/>
              <a:cs typeface="Calibri" panose="020F0502020204030204" pitchFamily="34" charset="0"/>
            </a:endParaRPr>
          </a:p>
        </p:txBody>
      </p:sp>
      <p:grpSp>
        <p:nvGrpSpPr>
          <p:cNvPr id="39" name="Group 38">
            <a:extLst>
              <a:ext uri="{FF2B5EF4-FFF2-40B4-BE49-F238E27FC236}">
                <a16:creationId xmlns:a16="http://schemas.microsoft.com/office/drawing/2014/main" id="{4F62BF8F-7D8D-3CAD-CCE9-19E3C7918EBD}"/>
              </a:ext>
            </a:extLst>
          </p:cNvPr>
          <p:cNvGrpSpPr/>
          <p:nvPr/>
        </p:nvGrpSpPr>
        <p:grpSpPr>
          <a:xfrm>
            <a:off x="9108000" y="2173708"/>
            <a:ext cx="2017010" cy="373864"/>
            <a:chOff x="9111908" y="2503921"/>
            <a:chExt cx="2017010" cy="373864"/>
          </a:xfrm>
        </p:grpSpPr>
        <p:cxnSp>
          <p:nvCxnSpPr>
            <p:cNvPr id="339" name="Straight Connector 338">
              <a:extLst>
                <a:ext uri="{FF2B5EF4-FFF2-40B4-BE49-F238E27FC236}">
                  <a16:creationId xmlns:a16="http://schemas.microsoft.com/office/drawing/2014/main" id="{A8374654-BEB2-F1A0-714F-37BAA38E8F83}"/>
                </a:ext>
              </a:extLst>
            </p:cNvPr>
            <p:cNvCxnSpPr>
              <a:cxnSpLocks/>
            </p:cNvCxnSpPr>
            <p:nvPr/>
          </p:nvCxnSpPr>
          <p:spPr bwMode="gray">
            <a:xfrm flipH="1">
              <a:off x="9111908" y="2877785"/>
              <a:ext cx="2017010" cy="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grpSp>
          <p:nvGrpSpPr>
            <p:cNvPr id="340" name="Group 339">
              <a:extLst>
                <a:ext uri="{FF2B5EF4-FFF2-40B4-BE49-F238E27FC236}">
                  <a16:creationId xmlns:a16="http://schemas.microsoft.com/office/drawing/2014/main" id="{2E8444D4-64B2-5BBE-F943-41FA05441188}"/>
                </a:ext>
              </a:extLst>
            </p:cNvPr>
            <p:cNvGrpSpPr/>
            <p:nvPr/>
          </p:nvGrpSpPr>
          <p:grpSpPr>
            <a:xfrm>
              <a:off x="9288000" y="2503921"/>
              <a:ext cx="324000" cy="327600"/>
              <a:chOff x="5366657" y="337457"/>
              <a:chExt cx="653143" cy="664029"/>
            </a:xfrm>
          </p:grpSpPr>
          <p:sp>
            <p:nvSpPr>
              <p:cNvPr id="341" name="Oval 340">
                <a:extLst>
                  <a:ext uri="{FF2B5EF4-FFF2-40B4-BE49-F238E27FC236}">
                    <a16:creationId xmlns:a16="http://schemas.microsoft.com/office/drawing/2014/main" id="{7148A6A5-E958-0BFB-A549-8891539DD4BF}"/>
                  </a:ext>
                </a:extLst>
              </p:cNvPr>
              <p:cNvSpPr/>
              <p:nvPr/>
            </p:nvSpPr>
            <p:spPr bwMode="gray">
              <a:xfrm>
                <a:off x="5366657" y="337457"/>
                <a:ext cx="653143" cy="664029"/>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342" name="Graphic 341" descr="Tick with solid fill">
                <a:extLst>
                  <a:ext uri="{FF2B5EF4-FFF2-40B4-BE49-F238E27FC236}">
                    <a16:creationId xmlns:a16="http://schemas.microsoft.com/office/drawing/2014/main" id="{96F2E8CE-8632-A46C-62BC-EE1F13C44F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9228" y="435471"/>
                <a:ext cx="468000" cy="468000"/>
              </a:xfrm>
              <a:prstGeom prst="rect">
                <a:avLst/>
              </a:prstGeom>
            </p:spPr>
          </p:pic>
        </p:grpSp>
        <p:grpSp>
          <p:nvGrpSpPr>
            <p:cNvPr id="357" name="Group 356">
              <a:extLst>
                <a:ext uri="{FF2B5EF4-FFF2-40B4-BE49-F238E27FC236}">
                  <a16:creationId xmlns:a16="http://schemas.microsoft.com/office/drawing/2014/main" id="{9D9A32DB-35B6-FC81-FBDF-FAAE972889D4}"/>
                </a:ext>
              </a:extLst>
            </p:cNvPr>
            <p:cNvGrpSpPr/>
            <p:nvPr/>
          </p:nvGrpSpPr>
          <p:grpSpPr>
            <a:xfrm>
              <a:off x="9792000" y="2505600"/>
              <a:ext cx="324000" cy="327600"/>
              <a:chOff x="5366657" y="337457"/>
              <a:chExt cx="653143" cy="664029"/>
            </a:xfrm>
          </p:grpSpPr>
          <p:sp>
            <p:nvSpPr>
              <p:cNvPr id="358" name="Oval 357">
                <a:extLst>
                  <a:ext uri="{FF2B5EF4-FFF2-40B4-BE49-F238E27FC236}">
                    <a16:creationId xmlns:a16="http://schemas.microsoft.com/office/drawing/2014/main" id="{A40049E7-2C80-B190-AFB6-A5FD10B6DEAE}"/>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359" name="Graphic 358" descr="Tick with solid fill">
                <a:extLst>
                  <a:ext uri="{FF2B5EF4-FFF2-40B4-BE49-F238E27FC236}">
                    <a16:creationId xmlns:a16="http://schemas.microsoft.com/office/drawing/2014/main" id="{BE62DDD2-AB6A-A0C0-70A2-3E3DD74AA9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nvGrpSpPr>
            <p:cNvPr id="360" name="Group 359">
              <a:extLst>
                <a:ext uri="{FF2B5EF4-FFF2-40B4-BE49-F238E27FC236}">
                  <a16:creationId xmlns:a16="http://schemas.microsoft.com/office/drawing/2014/main" id="{BA56F9F7-D25C-BFC4-E20A-B6A04E8051CB}"/>
                </a:ext>
              </a:extLst>
            </p:cNvPr>
            <p:cNvGrpSpPr/>
            <p:nvPr/>
          </p:nvGrpSpPr>
          <p:grpSpPr>
            <a:xfrm>
              <a:off x="10296000" y="2505600"/>
              <a:ext cx="324000" cy="327600"/>
              <a:chOff x="5366657" y="337457"/>
              <a:chExt cx="653143" cy="664029"/>
            </a:xfrm>
          </p:grpSpPr>
          <p:sp>
            <p:nvSpPr>
              <p:cNvPr id="361" name="Oval 360">
                <a:extLst>
                  <a:ext uri="{FF2B5EF4-FFF2-40B4-BE49-F238E27FC236}">
                    <a16:creationId xmlns:a16="http://schemas.microsoft.com/office/drawing/2014/main" id="{9D30C09C-F68C-CFC5-B984-B0F7004D786E}"/>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362" name="Graphic 361" descr="Tick with solid fill">
                <a:extLst>
                  <a:ext uri="{FF2B5EF4-FFF2-40B4-BE49-F238E27FC236}">
                    <a16:creationId xmlns:a16="http://schemas.microsoft.com/office/drawing/2014/main" id="{5E7AFA3E-61CA-09F0-FECC-FE73295AC9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nvGrpSpPr>
            <p:cNvPr id="363" name="Group 362">
              <a:extLst>
                <a:ext uri="{FF2B5EF4-FFF2-40B4-BE49-F238E27FC236}">
                  <a16:creationId xmlns:a16="http://schemas.microsoft.com/office/drawing/2014/main" id="{D49990B7-7397-2592-FEE2-255EAB167CDE}"/>
                </a:ext>
              </a:extLst>
            </p:cNvPr>
            <p:cNvGrpSpPr/>
            <p:nvPr/>
          </p:nvGrpSpPr>
          <p:grpSpPr>
            <a:xfrm>
              <a:off x="10800000" y="2504069"/>
              <a:ext cx="324000" cy="327600"/>
              <a:chOff x="5366657" y="337457"/>
              <a:chExt cx="653143" cy="664029"/>
            </a:xfrm>
          </p:grpSpPr>
          <p:sp>
            <p:nvSpPr>
              <p:cNvPr id="364" name="Oval 363">
                <a:extLst>
                  <a:ext uri="{FF2B5EF4-FFF2-40B4-BE49-F238E27FC236}">
                    <a16:creationId xmlns:a16="http://schemas.microsoft.com/office/drawing/2014/main" id="{2F2F2BC5-EBF9-60D8-CA72-271AE7E2DD3C}"/>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365" name="Graphic 364" descr="Tick with solid fill">
                <a:extLst>
                  <a:ext uri="{FF2B5EF4-FFF2-40B4-BE49-F238E27FC236}">
                    <a16:creationId xmlns:a16="http://schemas.microsoft.com/office/drawing/2014/main" id="{D76DCD00-44FA-DE0B-E53F-F4A85DD44C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sp>
        <p:nvSpPr>
          <p:cNvPr id="420" name="Rectangle 419">
            <a:extLst>
              <a:ext uri="{FF2B5EF4-FFF2-40B4-BE49-F238E27FC236}">
                <a16:creationId xmlns:a16="http://schemas.microsoft.com/office/drawing/2014/main" id="{025A7C17-B60E-DA33-7667-56BD0653F69D}"/>
              </a:ext>
            </a:extLst>
          </p:cNvPr>
          <p:cNvSpPr/>
          <p:nvPr/>
        </p:nvSpPr>
        <p:spPr bwMode="gray">
          <a:xfrm>
            <a:off x="7472693" y="1718674"/>
            <a:ext cx="3716404" cy="260371"/>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400" b="1">
                <a:solidFill>
                  <a:schemeClr val="accent6"/>
                </a:solidFill>
                <a:cs typeface="Calibri" panose="020F0502020204030204" pitchFamily="34" charset="0"/>
              </a:rPr>
              <a:t>Deployed Capabilities</a:t>
            </a:r>
            <a:endParaRPr lang="en-US" sz="1400">
              <a:solidFill>
                <a:schemeClr val="accent6"/>
              </a:solidFill>
              <a:cs typeface="Calibri" panose="020F0502020204030204" pitchFamily="34" charset="0"/>
            </a:endParaRPr>
          </a:p>
        </p:txBody>
      </p:sp>
      <p:cxnSp>
        <p:nvCxnSpPr>
          <p:cNvPr id="421" name="Straight Connector 420">
            <a:extLst>
              <a:ext uri="{FF2B5EF4-FFF2-40B4-BE49-F238E27FC236}">
                <a16:creationId xmlns:a16="http://schemas.microsoft.com/office/drawing/2014/main" id="{6B10219B-62C8-CB50-7E18-9C414119EC7D}"/>
              </a:ext>
            </a:extLst>
          </p:cNvPr>
          <p:cNvCxnSpPr>
            <a:cxnSpLocks/>
            <a:endCxn id="420" idx="3"/>
          </p:cNvCxnSpPr>
          <p:nvPr/>
        </p:nvCxnSpPr>
        <p:spPr bwMode="gray">
          <a:xfrm flipV="1">
            <a:off x="10334313" y="1848860"/>
            <a:ext cx="854784" cy="7967"/>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6672E3AC-5442-843D-4FF0-FA63B072D681}"/>
              </a:ext>
            </a:extLst>
          </p:cNvPr>
          <p:cNvCxnSpPr>
            <a:cxnSpLocks/>
            <a:stCxn id="420" idx="1"/>
          </p:cNvCxnSpPr>
          <p:nvPr/>
        </p:nvCxnSpPr>
        <p:spPr bwMode="gray">
          <a:xfrm flipV="1">
            <a:off x="7472693" y="1842329"/>
            <a:ext cx="854784" cy="6531"/>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526" name="TextBox 525">
            <a:extLst>
              <a:ext uri="{FF2B5EF4-FFF2-40B4-BE49-F238E27FC236}">
                <a16:creationId xmlns:a16="http://schemas.microsoft.com/office/drawing/2014/main" id="{2DC44532-E5B8-7E40-B7B5-C1EBF161C6E4}"/>
              </a:ext>
            </a:extLst>
          </p:cNvPr>
          <p:cNvSpPr txBox="1"/>
          <p:nvPr/>
        </p:nvSpPr>
        <p:spPr bwMode="gray">
          <a:xfrm>
            <a:off x="-1655" y="3266248"/>
            <a:ext cx="158230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a:solidFill>
                  <a:schemeClr val="bg1"/>
                </a:solidFill>
                <a:latin typeface="+mn-lt"/>
                <a:ea typeface="+mn-ea"/>
                <a:cs typeface="+mn-cs"/>
              </a:rPr>
              <a:t>SGS Cloud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a:solidFill>
                  <a:schemeClr val="bg1"/>
                </a:solidFill>
                <a:latin typeface="+mn-lt"/>
                <a:ea typeface="+mn-ea"/>
                <a:cs typeface="+mn-cs"/>
              </a:rPr>
              <a:t>Tier0</a:t>
            </a:r>
            <a:endParaRPr lang="en-IN" sz="1800">
              <a:solidFill>
                <a:schemeClr val="bg1"/>
              </a:solidFill>
            </a:endParaRPr>
          </a:p>
        </p:txBody>
      </p:sp>
      <p:pic>
        <p:nvPicPr>
          <p:cNvPr id="531" name="Picture 530">
            <a:extLst>
              <a:ext uri="{FF2B5EF4-FFF2-40B4-BE49-F238E27FC236}">
                <a16:creationId xmlns:a16="http://schemas.microsoft.com/office/drawing/2014/main" id="{0594C205-D518-8317-D6B8-4AF254422B6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1064170" y="1986793"/>
            <a:ext cx="405741" cy="405741"/>
          </a:xfrm>
          <a:prstGeom prst="rect">
            <a:avLst/>
          </a:prstGeom>
        </p:spPr>
      </p:pic>
      <p:sp>
        <p:nvSpPr>
          <p:cNvPr id="533" name="Rounded Rectangle 532">
            <a:extLst>
              <a:ext uri="{FF2B5EF4-FFF2-40B4-BE49-F238E27FC236}">
                <a16:creationId xmlns:a16="http://schemas.microsoft.com/office/drawing/2014/main" id="{5944AEBB-F0DF-9505-7FA8-185779232086}"/>
              </a:ext>
            </a:extLst>
          </p:cNvPr>
          <p:cNvSpPr/>
          <p:nvPr/>
        </p:nvSpPr>
        <p:spPr bwMode="gray">
          <a:xfrm>
            <a:off x="2802021" y="2188735"/>
            <a:ext cx="657812" cy="241200"/>
          </a:xfrm>
          <a:prstGeom prst="roundRect">
            <a:avLst/>
          </a:prstGeom>
          <a:solidFill>
            <a:schemeClr val="bg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buClr>
                <a:srgbClr val="00B050"/>
              </a:buClr>
              <a:buSzPct val="150000"/>
            </a:pPr>
            <a:r>
              <a:rPr lang="en-IN" sz="1400" b="1">
                <a:solidFill>
                  <a:schemeClr val="accent6"/>
                </a:solidFill>
              </a:rPr>
              <a:t>MA</a:t>
            </a:r>
            <a:endParaRPr lang="en-IN" sz="1200">
              <a:solidFill>
                <a:schemeClr val="accent6"/>
              </a:solidFill>
            </a:endParaRPr>
          </a:p>
        </p:txBody>
      </p:sp>
      <p:sp>
        <p:nvSpPr>
          <p:cNvPr id="534" name="Rounded Rectangle 533">
            <a:extLst>
              <a:ext uri="{FF2B5EF4-FFF2-40B4-BE49-F238E27FC236}">
                <a16:creationId xmlns:a16="http://schemas.microsoft.com/office/drawing/2014/main" id="{E5018047-296D-A1B8-9DCC-7CA7CBD34BD8}"/>
              </a:ext>
            </a:extLst>
          </p:cNvPr>
          <p:cNvSpPr/>
          <p:nvPr/>
        </p:nvSpPr>
        <p:spPr bwMode="gray">
          <a:xfrm>
            <a:off x="2802021" y="2479012"/>
            <a:ext cx="664263" cy="241200"/>
          </a:xfrm>
          <a:prstGeom prst="roundRect">
            <a:avLst/>
          </a:prstGeom>
          <a:solidFill>
            <a:schemeClr val="bg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buClr>
                <a:srgbClr val="00B050"/>
              </a:buClr>
              <a:buSzPct val="150000"/>
            </a:pPr>
            <a:r>
              <a:rPr lang="en-IN" sz="1400" b="1" kern="1200">
                <a:solidFill>
                  <a:schemeClr val="accent6"/>
                </a:solidFill>
                <a:effectLst/>
                <a:ea typeface="+mn-ea"/>
                <a:cs typeface="+mn-cs"/>
              </a:rPr>
              <a:t>NC</a:t>
            </a:r>
            <a:endParaRPr lang="en-IN" sz="1200" kern="1200">
              <a:solidFill>
                <a:schemeClr val="accent6"/>
              </a:solidFill>
              <a:effectLst/>
              <a:ea typeface="+mn-ea"/>
              <a:cs typeface="+mn-cs"/>
            </a:endParaRPr>
          </a:p>
        </p:txBody>
      </p:sp>
      <p:sp>
        <p:nvSpPr>
          <p:cNvPr id="535" name="Rounded Rectangle 534">
            <a:extLst>
              <a:ext uri="{FF2B5EF4-FFF2-40B4-BE49-F238E27FC236}">
                <a16:creationId xmlns:a16="http://schemas.microsoft.com/office/drawing/2014/main" id="{F513F5EA-5234-1F71-B2C6-5F54D53F2B1A}"/>
              </a:ext>
            </a:extLst>
          </p:cNvPr>
          <p:cNvSpPr/>
          <p:nvPr/>
        </p:nvSpPr>
        <p:spPr bwMode="gray">
          <a:xfrm>
            <a:off x="2796142" y="2769990"/>
            <a:ext cx="664263" cy="241200"/>
          </a:xfrm>
          <a:prstGeom prst="roundRect">
            <a:avLst/>
          </a:prstGeom>
          <a:solidFill>
            <a:schemeClr val="bg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buClr>
                <a:srgbClr val="00B050"/>
              </a:buClr>
              <a:buSzPct val="150000"/>
            </a:pPr>
            <a:r>
              <a:rPr lang="en-IN" sz="1400" b="1" kern="1200">
                <a:solidFill>
                  <a:schemeClr val="accent6"/>
                </a:solidFill>
                <a:effectLst/>
                <a:ea typeface="+mn-ea"/>
                <a:cs typeface="+mn-cs"/>
              </a:rPr>
              <a:t>HI</a:t>
            </a:r>
            <a:endParaRPr lang="en-IN" sz="1200" kern="1200">
              <a:solidFill>
                <a:schemeClr val="accent6"/>
              </a:solidFill>
              <a:effectLst/>
              <a:ea typeface="+mn-ea"/>
              <a:cs typeface="+mn-cs"/>
            </a:endParaRPr>
          </a:p>
        </p:txBody>
      </p:sp>
      <p:sp>
        <p:nvSpPr>
          <p:cNvPr id="536" name="Rounded Rectangle 535">
            <a:extLst>
              <a:ext uri="{FF2B5EF4-FFF2-40B4-BE49-F238E27FC236}">
                <a16:creationId xmlns:a16="http://schemas.microsoft.com/office/drawing/2014/main" id="{4489495A-1754-884C-C8DA-B511B788149E}"/>
              </a:ext>
            </a:extLst>
          </p:cNvPr>
          <p:cNvSpPr/>
          <p:nvPr/>
        </p:nvSpPr>
        <p:spPr bwMode="gray">
          <a:xfrm>
            <a:off x="3541086" y="2180539"/>
            <a:ext cx="3502801" cy="241200"/>
          </a:xfrm>
          <a:prstGeom prst="roundRect">
            <a:avLst/>
          </a:prstGeom>
          <a:solidFill>
            <a:srgbClr val="FAF8F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spcAft>
                <a:spcPts val="600"/>
              </a:spcAft>
              <a:buClr>
                <a:srgbClr val="00B050"/>
              </a:buClr>
              <a:buSzPct val="150000"/>
            </a:pPr>
            <a:r>
              <a:rPr lang="en-IN" sz="1200" kern="1200">
                <a:solidFill>
                  <a:schemeClr val="accent6"/>
                </a:solidFill>
                <a:effectLst/>
                <a:ea typeface="+mn-ea"/>
                <a:cs typeface="+mn-cs"/>
              </a:rPr>
              <a:t>MA-LTSS is in build phase. Go-Live </a:t>
            </a:r>
            <a:r>
              <a:rPr lang="en-IN" sz="1200">
                <a:solidFill>
                  <a:schemeClr val="accent6"/>
                </a:solidFill>
              </a:rPr>
              <a:t>Oct</a:t>
            </a:r>
            <a:r>
              <a:rPr lang="en-IN" sz="1200" kern="1200">
                <a:solidFill>
                  <a:schemeClr val="accent6"/>
                </a:solidFill>
                <a:effectLst/>
                <a:ea typeface="+mn-ea"/>
                <a:cs typeface="+mn-cs"/>
              </a:rPr>
              <a:t> ’24.</a:t>
            </a:r>
          </a:p>
        </p:txBody>
      </p:sp>
      <p:sp>
        <p:nvSpPr>
          <p:cNvPr id="537" name="Rounded Rectangle 536">
            <a:extLst>
              <a:ext uri="{FF2B5EF4-FFF2-40B4-BE49-F238E27FC236}">
                <a16:creationId xmlns:a16="http://schemas.microsoft.com/office/drawing/2014/main" id="{FE6205C0-AE40-C886-3A60-3943BE7D7053}"/>
              </a:ext>
            </a:extLst>
          </p:cNvPr>
          <p:cNvSpPr/>
          <p:nvPr/>
        </p:nvSpPr>
        <p:spPr bwMode="gray">
          <a:xfrm>
            <a:off x="3544311" y="2477636"/>
            <a:ext cx="3502801" cy="241200"/>
          </a:xfrm>
          <a:prstGeom prst="roundRect">
            <a:avLst/>
          </a:prstGeom>
          <a:solidFill>
            <a:srgbClr val="FAF8F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spcAft>
                <a:spcPts val="600"/>
              </a:spcAft>
              <a:buClr>
                <a:srgbClr val="00B050"/>
              </a:buClr>
              <a:buSzPct val="150000"/>
            </a:pPr>
            <a:r>
              <a:rPr lang="en-IN" sz="1200" kern="1200">
                <a:solidFill>
                  <a:schemeClr val="accent6"/>
                </a:solidFill>
                <a:effectLst/>
                <a:ea typeface="+mn-ea"/>
                <a:cs typeface="+mn-cs"/>
              </a:rPr>
              <a:t>Supporting 6+ Non-prod env. Go Live Sep ’26.</a:t>
            </a:r>
          </a:p>
        </p:txBody>
      </p:sp>
      <p:sp>
        <p:nvSpPr>
          <p:cNvPr id="538" name="Rounded Rectangle 537">
            <a:extLst>
              <a:ext uri="{FF2B5EF4-FFF2-40B4-BE49-F238E27FC236}">
                <a16:creationId xmlns:a16="http://schemas.microsoft.com/office/drawing/2014/main" id="{6BEF13FE-E9E2-6DA8-474A-47419932E98E}"/>
              </a:ext>
            </a:extLst>
          </p:cNvPr>
          <p:cNvSpPr/>
          <p:nvPr/>
        </p:nvSpPr>
        <p:spPr bwMode="gray">
          <a:xfrm>
            <a:off x="3548329" y="2772332"/>
            <a:ext cx="3502801" cy="241200"/>
          </a:xfrm>
          <a:prstGeom prst="roundRect">
            <a:avLst/>
          </a:prstGeom>
          <a:solidFill>
            <a:srgbClr val="FAF8F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spcAft>
                <a:spcPts val="600"/>
              </a:spcAft>
              <a:buClr>
                <a:srgbClr val="00B050"/>
              </a:buClr>
              <a:buSzPct val="150000"/>
            </a:pPr>
            <a:r>
              <a:rPr lang="en-IN" sz="1200" kern="1200">
                <a:solidFill>
                  <a:schemeClr val="accent6"/>
                </a:solidFill>
                <a:effectLst/>
                <a:ea typeface="+mn-ea"/>
                <a:cs typeface="+mn-cs"/>
              </a:rPr>
              <a:t>Non-Prod subscription created. Go-Live Feb ’25.</a:t>
            </a:r>
          </a:p>
        </p:txBody>
      </p:sp>
      <p:sp>
        <p:nvSpPr>
          <p:cNvPr id="539" name="Rounded Rectangle 538">
            <a:extLst>
              <a:ext uri="{FF2B5EF4-FFF2-40B4-BE49-F238E27FC236}">
                <a16:creationId xmlns:a16="http://schemas.microsoft.com/office/drawing/2014/main" id="{BE35CB28-E0AB-E43C-070E-143474E83B87}"/>
              </a:ext>
            </a:extLst>
          </p:cNvPr>
          <p:cNvSpPr/>
          <p:nvPr/>
        </p:nvSpPr>
        <p:spPr bwMode="gray">
          <a:xfrm>
            <a:off x="2788988" y="1900613"/>
            <a:ext cx="670845" cy="241200"/>
          </a:xfrm>
          <a:prstGeom prst="roundRect">
            <a:avLst/>
          </a:prstGeom>
          <a:solidFill>
            <a:schemeClr val="bg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buClr>
                <a:srgbClr val="00B050"/>
              </a:buClr>
              <a:buSzPct val="150000"/>
            </a:pPr>
            <a:r>
              <a:rPr lang="en-IN" sz="1400" b="1" kern="1200">
                <a:solidFill>
                  <a:schemeClr val="accent6"/>
                </a:solidFill>
                <a:effectLst/>
                <a:ea typeface="+mn-ea"/>
                <a:cs typeface="+mn-cs"/>
              </a:rPr>
              <a:t>AR</a:t>
            </a:r>
            <a:endParaRPr lang="en-IN" sz="1200">
              <a:solidFill>
                <a:schemeClr val="accent6"/>
              </a:solidFill>
            </a:endParaRPr>
          </a:p>
        </p:txBody>
      </p:sp>
      <p:sp>
        <p:nvSpPr>
          <p:cNvPr id="540" name="Rounded Rectangle 539">
            <a:extLst>
              <a:ext uri="{FF2B5EF4-FFF2-40B4-BE49-F238E27FC236}">
                <a16:creationId xmlns:a16="http://schemas.microsoft.com/office/drawing/2014/main" id="{EFB683F9-F964-2154-42B6-5E48B8D8C664}"/>
              </a:ext>
            </a:extLst>
          </p:cNvPr>
          <p:cNvSpPr/>
          <p:nvPr/>
        </p:nvSpPr>
        <p:spPr bwMode="gray">
          <a:xfrm>
            <a:off x="3528335" y="1903024"/>
            <a:ext cx="3502801" cy="241200"/>
          </a:xfrm>
          <a:prstGeom prst="roundRect">
            <a:avLst/>
          </a:prstGeom>
          <a:solidFill>
            <a:srgbClr val="FAF8F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spcAft>
                <a:spcPts val="600"/>
              </a:spcAft>
              <a:buClr>
                <a:srgbClr val="00B050"/>
              </a:buClr>
              <a:buSzPct val="150000"/>
            </a:pPr>
            <a:r>
              <a:rPr lang="en-IN" sz="1200">
                <a:solidFill>
                  <a:schemeClr val="accent6"/>
                </a:solidFill>
              </a:rPr>
              <a:t>C</a:t>
            </a:r>
            <a:r>
              <a:rPr lang="en-IN" sz="1200" kern="1200">
                <a:solidFill>
                  <a:schemeClr val="accent6"/>
                </a:solidFill>
                <a:effectLst/>
                <a:ea typeface="+mn-ea"/>
                <a:cs typeface="+mn-cs"/>
              </a:rPr>
              <a:t>urrently live.</a:t>
            </a:r>
            <a:endParaRPr lang="en-IN" sz="1200">
              <a:solidFill>
                <a:schemeClr val="accent6"/>
              </a:solidFill>
            </a:endParaRPr>
          </a:p>
        </p:txBody>
      </p:sp>
      <p:sp>
        <p:nvSpPr>
          <p:cNvPr id="541" name="Rounded Rectangle 540">
            <a:extLst>
              <a:ext uri="{FF2B5EF4-FFF2-40B4-BE49-F238E27FC236}">
                <a16:creationId xmlns:a16="http://schemas.microsoft.com/office/drawing/2014/main" id="{F110DD77-D27B-125A-DB1F-A6837D2DDF05}"/>
              </a:ext>
            </a:extLst>
          </p:cNvPr>
          <p:cNvSpPr/>
          <p:nvPr/>
        </p:nvSpPr>
        <p:spPr bwMode="gray">
          <a:xfrm>
            <a:off x="3948569" y="3510141"/>
            <a:ext cx="915201" cy="241200"/>
          </a:xfrm>
          <a:prstGeom prst="roundRect">
            <a:avLst/>
          </a:prstGeom>
          <a:solidFill>
            <a:srgbClr val="FAF8F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buClr>
                <a:srgbClr val="00B050"/>
              </a:buClr>
              <a:buSzPct val="150000"/>
            </a:pPr>
            <a:r>
              <a:rPr lang="en-IN" sz="1200" kern="1200">
                <a:solidFill>
                  <a:schemeClr val="accent6"/>
                </a:solidFill>
                <a:effectLst/>
                <a:latin typeface="+mn-lt"/>
                <a:ea typeface="+mn-ea"/>
                <a:cs typeface="+mn-cs"/>
              </a:rPr>
              <a:t>AEP</a:t>
            </a:r>
          </a:p>
        </p:txBody>
      </p:sp>
      <p:sp>
        <p:nvSpPr>
          <p:cNvPr id="542" name="Rounded Rectangle 541">
            <a:extLst>
              <a:ext uri="{FF2B5EF4-FFF2-40B4-BE49-F238E27FC236}">
                <a16:creationId xmlns:a16="http://schemas.microsoft.com/office/drawing/2014/main" id="{77509065-7B9F-4EE2-13E4-1B3AF62AFD01}"/>
              </a:ext>
            </a:extLst>
          </p:cNvPr>
          <p:cNvSpPr/>
          <p:nvPr/>
        </p:nvSpPr>
        <p:spPr bwMode="gray">
          <a:xfrm>
            <a:off x="4918897" y="3510379"/>
            <a:ext cx="915201" cy="241200"/>
          </a:xfrm>
          <a:prstGeom prst="roundRect">
            <a:avLst/>
          </a:prstGeom>
          <a:solidFill>
            <a:srgbClr val="FAF8F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buClr>
                <a:srgbClr val="00B050"/>
              </a:buClr>
              <a:buSzPct val="150000"/>
            </a:pPr>
            <a:r>
              <a:rPr lang="en-IN" sz="1200" kern="1200">
                <a:solidFill>
                  <a:schemeClr val="accent6"/>
                </a:solidFill>
                <a:effectLst/>
                <a:latin typeface="+mn-lt"/>
                <a:ea typeface="+mn-ea"/>
                <a:cs typeface="+mn-cs"/>
              </a:rPr>
              <a:t>HCEP</a:t>
            </a:r>
          </a:p>
        </p:txBody>
      </p:sp>
      <p:sp>
        <p:nvSpPr>
          <p:cNvPr id="543" name="Rounded Rectangle 542">
            <a:extLst>
              <a:ext uri="{FF2B5EF4-FFF2-40B4-BE49-F238E27FC236}">
                <a16:creationId xmlns:a16="http://schemas.microsoft.com/office/drawing/2014/main" id="{6B7AB62A-16D1-790B-0FA0-4ED935761263}"/>
              </a:ext>
            </a:extLst>
          </p:cNvPr>
          <p:cNvSpPr/>
          <p:nvPr/>
        </p:nvSpPr>
        <p:spPr bwMode="gray">
          <a:xfrm>
            <a:off x="5889241" y="3510142"/>
            <a:ext cx="915201" cy="241200"/>
          </a:xfrm>
          <a:prstGeom prst="roundRect">
            <a:avLst/>
          </a:prstGeom>
          <a:solidFill>
            <a:srgbClr val="FAF8F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buClr>
                <a:srgbClr val="00B050"/>
              </a:buClr>
              <a:buSzPct val="150000"/>
            </a:pPr>
            <a:r>
              <a:rPr lang="en-IN" sz="1200" kern="1200">
                <a:solidFill>
                  <a:schemeClr val="accent6"/>
                </a:solidFill>
                <a:effectLst/>
                <a:latin typeface="+mn-lt"/>
                <a:ea typeface="+mn-ea"/>
                <a:cs typeface="+mn-cs"/>
              </a:rPr>
              <a:t>Provider</a:t>
            </a:r>
          </a:p>
        </p:txBody>
      </p:sp>
      <p:sp>
        <p:nvSpPr>
          <p:cNvPr id="545" name="Rectangle 544">
            <a:extLst>
              <a:ext uri="{FF2B5EF4-FFF2-40B4-BE49-F238E27FC236}">
                <a16:creationId xmlns:a16="http://schemas.microsoft.com/office/drawing/2014/main" id="{5B704CC2-D60B-931F-435F-C58AE257EB19}"/>
              </a:ext>
            </a:extLst>
          </p:cNvPr>
          <p:cNvSpPr/>
          <p:nvPr/>
        </p:nvSpPr>
        <p:spPr bwMode="gray">
          <a:xfrm>
            <a:off x="3961186" y="4270550"/>
            <a:ext cx="1384181" cy="240754"/>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200">
                <a:solidFill>
                  <a:schemeClr val="accent6"/>
                </a:solidFill>
                <a:cs typeface="Calibri" panose="020F0502020204030204" pitchFamily="34" charset="0"/>
              </a:rPr>
              <a:t>EIS endorsement</a:t>
            </a:r>
          </a:p>
        </p:txBody>
      </p:sp>
      <p:sp>
        <p:nvSpPr>
          <p:cNvPr id="547" name="Rectangle 546">
            <a:extLst>
              <a:ext uri="{FF2B5EF4-FFF2-40B4-BE49-F238E27FC236}">
                <a16:creationId xmlns:a16="http://schemas.microsoft.com/office/drawing/2014/main" id="{A6CB2D85-3F37-1FD4-B315-0D2FB7D6CE63}"/>
              </a:ext>
            </a:extLst>
          </p:cNvPr>
          <p:cNvSpPr/>
          <p:nvPr/>
        </p:nvSpPr>
        <p:spPr bwMode="gray">
          <a:xfrm>
            <a:off x="5391288" y="4270550"/>
            <a:ext cx="1565222" cy="241145"/>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200">
                <a:solidFill>
                  <a:schemeClr val="accent6"/>
                </a:solidFill>
                <a:cs typeface="Calibri" panose="020F0502020204030204" pitchFamily="34" charset="0"/>
              </a:rPr>
              <a:t>Perimeter protection</a:t>
            </a:r>
          </a:p>
        </p:txBody>
      </p:sp>
      <p:sp>
        <p:nvSpPr>
          <p:cNvPr id="43" name="Rounded Rectangle 42">
            <a:extLst>
              <a:ext uri="{FF2B5EF4-FFF2-40B4-BE49-F238E27FC236}">
                <a16:creationId xmlns:a16="http://schemas.microsoft.com/office/drawing/2014/main" id="{4980634A-54CB-E3EC-1BA1-F87D8B3EB837}"/>
              </a:ext>
            </a:extLst>
          </p:cNvPr>
          <p:cNvSpPr/>
          <p:nvPr/>
        </p:nvSpPr>
        <p:spPr bwMode="gray">
          <a:xfrm>
            <a:off x="2026926" y="3520270"/>
            <a:ext cx="1864585" cy="241200"/>
          </a:xfrm>
          <a:prstGeom prst="roundRect">
            <a:avLst/>
          </a:prstGeom>
          <a:solidFill>
            <a:schemeClr val="bg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938" marR="0" lvl="0" algn="ctr" defTabSz="914400" rtl="0" eaLnBrk="1" fontAlgn="auto" latinLnBrk="0" hangingPunct="1">
              <a:lnSpc>
                <a:spcPct val="100000"/>
              </a:lnSpc>
              <a:spcBef>
                <a:spcPts val="600"/>
              </a:spcBef>
              <a:spcAft>
                <a:spcPts val="0"/>
              </a:spcAft>
              <a:buClrTx/>
              <a:buSzTx/>
              <a:defRPr/>
            </a:pPr>
            <a:r>
              <a:rPr kumimoji="0" lang="en-US" sz="1400" b="1" i="0" u="none" strike="noStrike" kern="1200" cap="none" spc="0" normalizeH="0" baseline="0" noProof="0">
                <a:ln>
                  <a:noFill/>
                </a:ln>
                <a:solidFill>
                  <a:schemeClr val="accent6"/>
                </a:solidFill>
                <a:effectLst/>
                <a:uLnTx/>
                <a:uFillTx/>
                <a:cs typeface="Calibri" panose="020F0502020204030204" pitchFamily="34" charset="0"/>
              </a:rPr>
              <a:t>Product/Platform</a:t>
            </a:r>
          </a:p>
        </p:txBody>
      </p:sp>
      <p:pic>
        <p:nvPicPr>
          <p:cNvPr id="7" name="Picture 6">
            <a:extLst>
              <a:ext uri="{FF2B5EF4-FFF2-40B4-BE49-F238E27FC236}">
                <a16:creationId xmlns:a16="http://schemas.microsoft.com/office/drawing/2014/main" id="{E5EE782F-A768-2BBB-C775-720A3287256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1704454" y="3138189"/>
            <a:ext cx="537276" cy="537276"/>
          </a:xfrm>
          <a:prstGeom prst="rect">
            <a:avLst/>
          </a:prstGeom>
        </p:spPr>
      </p:pic>
      <p:sp>
        <p:nvSpPr>
          <p:cNvPr id="10" name="Rounded Rectangle 9">
            <a:extLst>
              <a:ext uri="{FF2B5EF4-FFF2-40B4-BE49-F238E27FC236}">
                <a16:creationId xmlns:a16="http://schemas.microsoft.com/office/drawing/2014/main" id="{18E58AC8-335E-FD08-4993-0C0BCA0C6FB2}"/>
              </a:ext>
            </a:extLst>
          </p:cNvPr>
          <p:cNvSpPr/>
          <p:nvPr/>
        </p:nvSpPr>
        <p:spPr bwMode="gray">
          <a:xfrm>
            <a:off x="1843012" y="3966198"/>
            <a:ext cx="1625154" cy="241200"/>
          </a:xfrm>
          <a:prstGeom prst="roundRect">
            <a:avLst/>
          </a:prstGeom>
          <a:solidFill>
            <a:schemeClr val="bg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7150" marR="0" lvl="0" algn="ctr" defTabSz="914400" rtl="0" eaLnBrk="1" fontAlgn="auto" latinLnBrk="0" hangingPunct="1">
              <a:lnSpc>
                <a:spcPct val="100000"/>
              </a:lnSpc>
              <a:spcBef>
                <a:spcPts val="600"/>
              </a:spcBef>
              <a:spcAft>
                <a:spcPts val="0"/>
              </a:spcAft>
              <a:buClrTx/>
              <a:buSzTx/>
              <a:tabLst/>
              <a:defRPr/>
            </a:pPr>
            <a:r>
              <a:rPr kumimoji="0" lang="en-US" sz="1400" b="1" i="0" u="none" strike="noStrike" kern="1200" cap="none" spc="0" normalizeH="0" baseline="0" noProof="0">
                <a:ln>
                  <a:noFill/>
                </a:ln>
                <a:solidFill>
                  <a:schemeClr val="accent6"/>
                </a:solidFill>
                <a:effectLst/>
                <a:uLnTx/>
                <a:uFillTx/>
                <a:cs typeface="Calibri" panose="020F0502020204030204" pitchFamily="34" charset="0"/>
              </a:rPr>
              <a:t>Achievements</a:t>
            </a:r>
          </a:p>
        </p:txBody>
      </p:sp>
      <p:pic>
        <p:nvPicPr>
          <p:cNvPr id="18" name="Picture 17">
            <a:extLst>
              <a:ext uri="{FF2B5EF4-FFF2-40B4-BE49-F238E27FC236}">
                <a16:creationId xmlns:a16="http://schemas.microsoft.com/office/drawing/2014/main" id="{75C38F6E-7B06-BA74-9015-A72E5F984C0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gray">
          <a:xfrm>
            <a:off x="1513985" y="4016199"/>
            <a:ext cx="590663" cy="495668"/>
          </a:xfrm>
          <a:prstGeom prst="rect">
            <a:avLst/>
          </a:prstGeom>
          <a:noFill/>
        </p:spPr>
      </p:pic>
      <p:sp>
        <p:nvSpPr>
          <p:cNvPr id="22" name="Rounded Rectangle 21">
            <a:extLst>
              <a:ext uri="{FF2B5EF4-FFF2-40B4-BE49-F238E27FC236}">
                <a16:creationId xmlns:a16="http://schemas.microsoft.com/office/drawing/2014/main" id="{C8882BD7-7D40-F7ED-BB15-E734AE1C5F1B}"/>
              </a:ext>
            </a:extLst>
          </p:cNvPr>
          <p:cNvSpPr/>
          <p:nvPr/>
        </p:nvSpPr>
        <p:spPr bwMode="gray">
          <a:xfrm>
            <a:off x="1181724" y="4984723"/>
            <a:ext cx="2155920" cy="241200"/>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938" algn="ctr" rtl="0" eaLnBrk="1" fontAlgn="auto" hangingPunct="1">
              <a:lnSpc>
                <a:spcPct val="100000"/>
              </a:lnSpc>
              <a:spcBef>
                <a:spcPts val="600"/>
              </a:spcBef>
              <a:spcAft>
                <a:spcPts val="0"/>
              </a:spcAft>
            </a:pPr>
            <a:r>
              <a:rPr lang="en-US" sz="1400" b="1" i="0" u="none" baseline="0">
                <a:solidFill>
                  <a:schemeClr val="accent6"/>
                </a:solidFill>
              </a:rPr>
              <a:t>Patent In-Progress</a:t>
            </a:r>
          </a:p>
        </p:txBody>
      </p:sp>
      <p:pic>
        <p:nvPicPr>
          <p:cNvPr id="532" name="Picture 531">
            <a:extLst>
              <a:ext uri="{FF2B5EF4-FFF2-40B4-BE49-F238E27FC236}">
                <a16:creationId xmlns:a16="http://schemas.microsoft.com/office/drawing/2014/main" id="{296576FB-7D39-39AE-8172-E66C244090E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bwMode="gray">
          <a:xfrm>
            <a:off x="938557" y="4816719"/>
            <a:ext cx="536042" cy="536042"/>
          </a:xfrm>
          <a:prstGeom prst="rect">
            <a:avLst/>
          </a:prstGeom>
        </p:spPr>
      </p:pic>
      <p:sp>
        <p:nvSpPr>
          <p:cNvPr id="3" name="Rectangle 2">
            <a:extLst>
              <a:ext uri="{FF2B5EF4-FFF2-40B4-BE49-F238E27FC236}">
                <a16:creationId xmlns:a16="http://schemas.microsoft.com/office/drawing/2014/main" id="{674842FA-6CB9-7654-00D7-EFAA5BBE6C9F}"/>
              </a:ext>
            </a:extLst>
          </p:cNvPr>
          <p:cNvSpPr/>
          <p:nvPr/>
        </p:nvSpPr>
        <p:spPr bwMode="gray">
          <a:xfrm>
            <a:off x="7475858" y="4647812"/>
            <a:ext cx="1619605" cy="36000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a:solidFill>
                  <a:schemeClr val="accent6"/>
                </a:solidFill>
              </a:rPr>
              <a:t>Email</a:t>
            </a:r>
            <a:endParaRPr lang="en-US" sz="1100">
              <a:solidFill>
                <a:schemeClr val="accent6"/>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9AC54BCB-FC8A-4991-98E6-5E3C05D524C7}"/>
              </a:ext>
            </a:extLst>
          </p:cNvPr>
          <p:cNvSpPr/>
          <p:nvPr/>
        </p:nvSpPr>
        <p:spPr bwMode="gray">
          <a:xfrm>
            <a:off x="7496226" y="5066385"/>
            <a:ext cx="1619605" cy="36000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a:solidFill>
                  <a:schemeClr val="accent6"/>
                </a:solidFill>
              </a:rPr>
              <a:t>Managed File Transfer</a:t>
            </a:r>
            <a:endParaRPr lang="en-US" sz="1100">
              <a:solidFill>
                <a:schemeClr val="accent6"/>
              </a:solidFill>
              <a:latin typeface="Calibri" panose="020F0502020204030204" pitchFamily="34" charset="0"/>
              <a:cs typeface="Calibri" panose="020F0502020204030204" pitchFamily="34" charset="0"/>
            </a:endParaRPr>
          </a:p>
        </p:txBody>
      </p:sp>
      <p:grpSp>
        <p:nvGrpSpPr>
          <p:cNvPr id="40" name="Group 39">
            <a:extLst>
              <a:ext uri="{FF2B5EF4-FFF2-40B4-BE49-F238E27FC236}">
                <a16:creationId xmlns:a16="http://schemas.microsoft.com/office/drawing/2014/main" id="{16292437-645A-17A8-9210-8A415FF56970}"/>
              </a:ext>
            </a:extLst>
          </p:cNvPr>
          <p:cNvGrpSpPr/>
          <p:nvPr/>
        </p:nvGrpSpPr>
        <p:grpSpPr>
          <a:xfrm>
            <a:off x="9108000" y="2585312"/>
            <a:ext cx="2017010" cy="373864"/>
            <a:chOff x="9111908" y="2503921"/>
            <a:chExt cx="2017010" cy="373864"/>
          </a:xfrm>
        </p:grpSpPr>
        <p:cxnSp>
          <p:nvCxnSpPr>
            <p:cNvPr id="41" name="Straight Connector 40">
              <a:extLst>
                <a:ext uri="{FF2B5EF4-FFF2-40B4-BE49-F238E27FC236}">
                  <a16:creationId xmlns:a16="http://schemas.microsoft.com/office/drawing/2014/main" id="{FC3EE533-C793-F904-3E8D-48C904B58692}"/>
                </a:ext>
              </a:extLst>
            </p:cNvPr>
            <p:cNvCxnSpPr>
              <a:cxnSpLocks/>
            </p:cNvCxnSpPr>
            <p:nvPr/>
          </p:nvCxnSpPr>
          <p:spPr bwMode="gray">
            <a:xfrm flipH="1">
              <a:off x="9111908" y="2877785"/>
              <a:ext cx="2017010" cy="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E5FAE169-312A-0852-9AE4-C035197EF36E}"/>
                </a:ext>
              </a:extLst>
            </p:cNvPr>
            <p:cNvGrpSpPr/>
            <p:nvPr/>
          </p:nvGrpSpPr>
          <p:grpSpPr>
            <a:xfrm>
              <a:off x="9288000" y="2503921"/>
              <a:ext cx="324000" cy="327600"/>
              <a:chOff x="5366657" y="337457"/>
              <a:chExt cx="653143" cy="664029"/>
            </a:xfrm>
          </p:grpSpPr>
          <p:sp>
            <p:nvSpPr>
              <p:cNvPr id="53" name="Oval 52">
                <a:extLst>
                  <a:ext uri="{FF2B5EF4-FFF2-40B4-BE49-F238E27FC236}">
                    <a16:creationId xmlns:a16="http://schemas.microsoft.com/office/drawing/2014/main" id="{C34E1B60-9635-2E55-8739-AB77755B4277}"/>
                  </a:ext>
                </a:extLst>
              </p:cNvPr>
              <p:cNvSpPr/>
              <p:nvPr/>
            </p:nvSpPr>
            <p:spPr bwMode="gray">
              <a:xfrm>
                <a:off x="5366657" y="337457"/>
                <a:ext cx="653143" cy="664029"/>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54" name="Graphic 53" descr="Tick with solid fill">
                <a:extLst>
                  <a:ext uri="{FF2B5EF4-FFF2-40B4-BE49-F238E27FC236}">
                    <a16:creationId xmlns:a16="http://schemas.microsoft.com/office/drawing/2014/main" id="{C7060F65-FD17-EB43-6C6D-6DDC1BD066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9228" y="435471"/>
                <a:ext cx="468000" cy="468000"/>
              </a:xfrm>
              <a:prstGeom prst="rect">
                <a:avLst/>
              </a:prstGeom>
            </p:spPr>
          </p:pic>
        </p:grpSp>
        <p:grpSp>
          <p:nvGrpSpPr>
            <p:cNvPr id="44" name="Group 43">
              <a:extLst>
                <a:ext uri="{FF2B5EF4-FFF2-40B4-BE49-F238E27FC236}">
                  <a16:creationId xmlns:a16="http://schemas.microsoft.com/office/drawing/2014/main" id="{943C42E6-E788-4159-6F2A-C448375DEAF4}"/>
                </a:ext>
              </a:extLst>
            </p:cNvPr>
            <p:cNvGrpSpPr/>
            <p:nvPr/>
          </p:nvGrpSpPr>
          <p:grpSpPr>
            <a:xfrm>
              <a:off x="9792000" y="2505600"/>
              <a:ext cx="324000" cy="327600"/>
              <a:chOff x="5366657" y="337457"/>
              <a:chExt cx="653143" cy="664029"/>
            </a:xfrm>
          </p:grpSpPr>
          <p:sp>
            <p:nvSpPr>
              <p:cNvPr id="51" name="Oval 50">
                <a:extLst>
                  <a:ext uri="{FF2B5EF4-FFF2-40B4-BE49-F238E27FC236}">
                    <a16:creationId xmlns:a16="http://schemas.microsoft.com/office/drawing/2014/main" id="{1294F0C4-6509-423C-69F3-63619945A3EF}"/>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52" name="Graphic 51" descr="Tick with solid fill">
                <a:extLst>
                  <a:ext uri="{FF2B5EF4-FFF2-40B4-BE49-F238E27FC236}">
                    <a16:creationId xmlns:a16="http://schemas.microsoft.com/office/drawing/2014/main" id="{E61B3567-75AD-44BE-8C8F-797B2AAA23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nvGrpSpPr>
            <p:cNvPr id="45" name="Group 44">
              <a:extLst>
                <a:ext uri="{FF2B5EF4-FFF2-40B4-BE49-F238E27FC236}">
                  <a16:creationId xmlns:a16="http://schemas.microsoft.com/office/drawing/2014/main" id="{F2E00D82-ECEA-B877-3E6C-C5ED4B305CB1}"/>
                </a:ext>
              </a:extLst>
            </p:cNvPr>
            <p:cNvGrpSpPr/>
            <p:nvPr/>
          </p:nvGrpSpPr>
          <p:grpSpPr>
            <a:xfrm>
              <a:off x="10296000" y="2505600"/>
              <a:ext cx="324000" cy="327600"/>
              <a:chOff x="5366657" y="337457"/>
              <a:chExt cx="653143" cy="664029"/>
            </a:xfrm>
          </p:grpSpPr>
          <p:sp>
            <p:nvSpPr>
              <p:cNvPr id="49" name="Oval 48">
                <a:extLst>
                  <a:ext uri="{FF2B5EF4-FFF2-40B4-BE49-F238E27FC236}">
                    <a16:creationId xmlns:a16="http://schemas.microsoft.com/office/drawing/2014/main" id="{D3C1086F-56D1-F5C9-8273-F178157B55D5}"/>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50" name="Graphic 49" descr="Tick with solid fill">
                <a:extLst>
                  <a:ext uri="{FF2B5EF4-FFF2-40B4-BE49-F238E27FC236}">
                    <a16:creationId xmlns:a16="http://schemas.microsoft.com/office/drawing/2014/main" id="{58E45B9B-05F7-F4C2-EC17-30FA845223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nvGrpSpPr>
            <p:cNvPr id="46" name="Group 45">
              <a:extLst>
                <a:ext uri="{FF2B5EF4-FFF2-40B4-BE49-F238E27FC236}">
                  <a16:creationId xmlns:a16="http://schemas.microsoft.com/office/drawing/2014/main" id="{635A3D50-B751-86D7-056C-F7FDE2DBCBD5}"/>
                </a:ext>
              </a:extLst>
            </p:cNvPr>
            <p:cNvGrpSpPr/>
            <p:nvPr/>
          </p:nvGrpSpPr>
          <p:grpSpPr>
            <a:xfrm>
              <a:off x="10800000" y="2504069"/>
              <a:ext cx="324000" cy="327600"/>
              <a:chOff x="5366657" y="337457"/>
              <a:chExt cx="653143" cy="664029"/>
            </a:xfrm>
          </p:grpSpPr>
          <p:sp>
            <p:nvSpPr>
              <p:cNvPr id="47" name="Oval 46">
                <a:extLst>
                  <a:ext uri="{FF2B5EF4-FFF2-40B4-BE49-F238E27FC236}">
                    <a16:creationId xmlns:a16="http://schemas.microsoft.com/office/drawing/2014/main" id="{20403567-F715-B4F0-B374-70FE32093CA8}"/>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48" name="Graphic 47" descr="Tick with solid fill">
                <a:extLst>
                  <a:ext uri="{FF2B5EF4-FFF2-40B4-BE49-F238E27FC236}">
                    <a16:creationId xmlns:a16="http://schemas.microsoft.com/office/drawing/2014/main" id="{60FBF464-F721-F9D6-110E-91D87A4B85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grpSp>
        <p:nvGrpSpPr>
          <p:cNvPr id="55" name="Group 54">
            <a:extLst>
              <a:ext uri="{FF2B5EF4-FFF2-40B4-BE49-F238E27FC236}">
                <a16:creationId xmlns:a16="http://schemas.microsoft.com/office/drawing/2014/main" id="{B6098BD3-AC7E-337D-C3ED-5FE4A3542726}"/>
              </a:ext>
            </a:extLst>
          </p:cNvPr>
          <p:cNvGrpSpPr/>
          <p:nvPr/>
        </p:nvGrpSpPr>
        <p:grpSpPr>
          <a:xfrm>
            <a:off x="9108000" y="2996768"/>
            <a:ext cx="2017010" cy="373864"/>
            <a:chOff x="9111908" y="2503921"/>
            <a:chExt cx="2017010" cy="373864"/>
          </a:xfrm>
        </p:grpSpPr>
        <p:cxnSp>
          <p:nvCxnSpPr>
            <p:cNvPr id="56" name="Straight Connector 55">
              <a:extLst>
                <a:ext uri="{FF2B5EF4-FFF2-40B4-BE49-F238E27FC236}">
                  <a16:creationId xmlns:a16="http://schemas.microsoft.com/office/drawing/2014/main" id="{F3E24E08-426E-2D04-FD45-BAAB9E9C7E29}"/>
                </a:ext>
              </a:extLst>
            </p:cNvPr>
            <p:cNvCxnSpPr>
              <a:cxnSpLocks/>
            </p:cNvCxnSpPr>
            <p:nvPr/>
          </p:nvCxnSpPr>
          <p:spPr bwMode="gray">
            <a:xfrm flipH="1">
              <a:off x="9111908" y="2877785"/>
              <a:ext cx="2017010" cy="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411A792-F3CC-4308-19FB-23D55D356C4A}"/>
                </a:ext>
              </a:extLst>
            </p:cNvPr>
            <p:cNvGrpSpPr/>
            <p:nvPr/>
          </p:nvGrpSpPr>
          <p:grpSpPr>
            <a:xfrm>
              <a:off x="9288000" y="2503921"/>
              <a:ext cx="324000" cy="327600"/>
              <a:chOff x="5366657" y="337457"/>
              <a:chExt cx="653143" cy="664029"/>
            </a:xfrm>
          </p:grpSpPr>
          <p:sp>
            <p:nvSpPr>
              <p:cNvPr id="453" name="Oval 452">
                <a:extLst>
                  <a:ext uri="{FF2B5EF4-FFF2-40B4-BE49-F238E27FC236}">
                    <a16:creationId xmlns:a16="http://schemas.microsoft.com/office/drawing/2014/main" id="{58BCF19D-3E50-5C60-C5F9-2FE6F4F638DB}"/>
                  </a:ext>
                </a:extLst>
              </p:cNvPr>
              <p:cNvSpPr/>
              <p:nvPr/>
            </p:nvSpPr>
            <p:spPr bwMode="gray">
              <a:xfrm>
                <a:off x="5366657" y="337457"/>
                <a:ext cx="653143" cy="664029"/>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454" name="Graphic 453" descr="Tick with solid fill">
                <a:extLst>
                  <a:ext uri="{FF2B5EF4-FFF2-40B4-BE49-F238E27FC236}">
                    <a16:creationId xmlns:a16="http://schemas.microsoft.com/office/drawing/2014/main" id="{F3DE1CA4-2B33-3638-440B-3775933445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9228" y="435471"/>
                <a:ext cx="468000" cy="468000"/>
              </a:xfrm>
              <a:prstGeom prst="rect">
                <a:avLst/>
              </a:prstGeom>
            </p:spPr>
          </p:pic>
        </p:grpSp>
        <p:grpSp>
          <p:nvGrpSpPr>
            <p:cNvPr id="58" name="Group 57">
              <a:extLst>
                <a:ext uri="{FF2B5EF4-FFF2-40B4-BE49-F238E27FC236}">
                  <a16:creationId xmlns:a16="http://schemas.microsoft.com/office/drawing/2014/main" id="{60E389F7-FD99-4960-B0B3-C7BA4F75439A}"/>
                </a:ext>
              </a:extLst>
            </p:cNvPr>
            <p:cNvGrpSpPr/>
            <p:nvPr/>
          </p:nvGrpSpPr>
          <p:grpSpPr>
            <a:xfrm>
              <a:off x="9792000" y="2505600"/>
              <a:ext cx="324000" cy="327600"/>
              <a:chOff x="5366657" y="337457"/>
              <a:chExt cx="653143" cy="664029"/>
            </a:xfrm>
          </p:grpSpPr>
          <p:sp>
            <p:nvSpPr>
              <p:cNvPr id="451" name="Oval 450">
                <a:extLst>
                  <a:ext uri="{FF2B5EF4-FFF2-40B4-BE49-F238E27FC236}">
                    <a16:creationId xmlns:a16="http://schemas.microsoft.com/office/drawing/2014/main" id="{F9610198-DE04-7732-7BCE-FDC4831B7118}"/>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452" name="Graphic 451" descr="Tick with solid fill">
                <a:extLst>
                  <a:ext uri="{FF2B5EF4-FFF2-40B4-BE49-F238E27FC236}">
                    <a16:creationId xmlns:a16="http://schemas.microsoft.com/office/drawing/2014/main" id="{E1615096-2FFE-254A-9425-BEC2632672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nvGrpSpPr>
            <p:cNvPr id="59" name="Group 58">
              <a:extLst>
                <a:ext uri="{FF2B5EF4-FFF2-40B4-BE49-F238E27FC236}">
                  <a16:creationId xmlns:a16="http://schemas.microsoft.com/office/drawing/2014/main" id="{6D099027-8E57-D1F7-4BE2-EAE0907072E5}"/>
                </a:ext>
              </a:extLst>
            </p:cNvPr>
            <p:cNvGrpSpPr/>
            <p:nvPr/>
          </p:nvGrpSpPr>
          <p:grpSpPr>
            <a:xfrm>
              <a:off x="10296000" y="2505600"/>
              <a:ext cx="324000" cy="327600"/>
              <a:chOff x="5366657" y="337457"/>
              <a:chExt cx="653143" cy="664029"/>
            </a:xfrm>
          </p:grpSpPr>
          <p:sp>
            <p:nvSpPr>
              <p:cNvPr id="449" name="Oval 448">
                <a:extLst>
                  <a:ext uri="{FF2B5EF4-FFF2-40B4-BE49-F238E27FC236}">
                    <a16:creationId xmlns:a16="http://schemas.microsoft.com/office/drawing/2014/main" id="{D0162E45-1C30-CDF2-8F85-1D7001057C5E}"/>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450" name="Graphic 449" descr="Tick with solid fill">
                <a:extLst>
                  <a:ext uri="{FF2B5EF4-FFF2-40B4-BE49-F238E27FC236}">
                    <a16:creationId xmlns:a16="http://schemas.microsoft.com/office/drawing/2014/main" id="{6C7E6B99-32DE-C2C8-199D-A051A23242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nvGrpSpPr>
            <p:cNvPr id="61" name="Group 60">
              <a:extLst>
                <a:ext uri="{FF2B5EF4-FFF2-40B4-BE49-F238E27FC236}">
                  <a16:creationId xmlns:a16="http://schemas.microsoft.com/office/drawing/2014/main" id="{5CF9658E-9DBE-8F7C-B517-089EF809F441}"/>
                </a:ext>
              </a:extLst>
            </p:cNvPr>
            <p:cNvGrpSpPr/>
            <p:nvPr/>
          </p:nvGrpSpPr>
          <p:grpSpPr>
            <a:xfrm>
              <a:off x="10800000" y="2504069"/>
              <a:ext cx="324000" cy="327600"/>
              <a:chOff x="5366657" y="337457"/>
              <a:chExt cx="653143" cy="664029"/>
            </a:xfrm>
          </p:grpSpPr>
          <p:sp>
            <p:nvSpPr>
              <p:cNvPr id="62" name="Oval 61">
                <a:extLst>
                  <a:ext uri="{FF2B5EF4-FFF2-40B4-BE49-F238E27FC236}">
                    <a16:creationId xmlns:a16="http://schemas.microsoft.com/office/drawing/2014/main" id="{83A6AAE7-425C-1E92-60FB-7F59A1D390F1}"/>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448" name="Graphic 447" descr="Tick with solid fill">
                <a:extLst>
                  <a:ext uri="{FF2B5EF4-FFF2-40B4-BE49-F238E27FC236}">
                    <a16:creationId xmlns:a16="http://schemas.microsoft.com/office/drawing/2014/main" id="{278ABEE3-8BFC-939A-BF02-4BA35B8457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grpSp>
        <p:nvGrpSpPr>
          <p:cNvPr id="455" name="Group 454">
            <a:extLst>
              <a:ext uri="{FF2B5EF4-FFF2-40B4-BE49-F238E27FC236}">
                <a16:creationId xmlns:a16="http://schemas.microsoft.com/office/drawing/2014/main" id="{6CB888FE-46E6-C286-8A83-4A7DC0CA61AB}"/>
              </a:ext>
            </a:extLst>
          </p:cNvPr>
          <p:cNvGrpSpPr/>
          <p:nvPr/>
        </p:nvGrpSpPr>
        <p:grpSpPr>
          <a:xfrm>
            <a:off x="9108000" y="3408372"/>
            <a:ext cx="2017010" cy="373864"/>
            <a:chOff x="9111908" y="2503921"/>
            <a:chExt cx="2017010" cy="373864"/>
          </a:xfrm>
        </p:grpSpPr>
        <p:cxnSp>
          <p:nvCxnSpPr>
            <p:cNvPr id="456" name="Straight Connector 455">
              <a:extLst>
                <a:ext uri="{FF2B5EF4-FFF2-40B4-BE49-F238E27FC236}">
                  <a16:creationId xmlns:a16="http://schemas.microsoft.com/office/drawing/2014/main" id="{C669B737-9770-7E9F-0F92-05017FD44B4F}"/>
                </a:ext>
              </a:extLst>
            </p:cNvPr>
            <p:cNvCxnSpPr>
              <a:cxnSpLocks/>
            </p:cNvCxnSpPr>
            <p:nvPr/>
          </p:nvCxnSpPr>
          <p:spPr bwMode="gray">
            <a:xfrm flipH="1">
              <a:off x="9111908" y="2877785"/>
              <a:ext cx="2017010" cy="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grpSp>
          <p:nvGrpSpPr>
            <p:cNvPr id="457" name="Group 456">
              <a:extLst>
                <a:ext uri="{FF2B5EF4-FFF2-40B4-BE49-F238E27FC236}">
                  <a16:creationId xmlns:a16="http://schemas.microsoft.com/office/drawing/2014/main" id="{DAE6EE8C-D033-BED0-AB42-93F7F74F2DE8}"/>
                </a:ext>
              </a:extLst>
            </p:cNvPr>
            <p:cNvGrpSpPr/>
            <p:nvPr/>
          </p:nvGrpSpPr>
          <p:grpSpPr>
            <a:xfrm>
              <a:off x="9288000" y="2503921"/>
              <a:ext cx="324000" cy="327600"/>
              <a:chOff x="5366657" y="337457"/>
              <a:chExt cx="653143" cy="664029"/>
            </a:xfrm>
          </p:grpSpPr>
          <p:sp>
            <p:nvSpPr>
              <p:cNvPr id="516" name="Oval 515">
                <a:extLst>
                  <a:ext uri="{FF2B5EF4-FFF2-40B4-BE49-F238E27FC236}">
                    <a16:creationId xmlns:a16="http://schemas.microsoft.com/office/drawing/2014/main" id="{FD4F044B-4748-CC63-7DB2-091B701B4FC7}"/>
                  </a:ext>
                </a:extLst>
              </p:cNvPr>
              <p:cNvSpPr/>
              <p:nvPr/>
            </p:nvSpPr>
            <p:spPr bwMode="gray">
              <a:xfrm>
                <a:off x="5366657" y="337457"/>
                <a:ext cx="653143" cy="664029"/>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517" name="Graphic 516" descr="Tick with solid fill">
                <a:extLst>
                  <a:ext uri="{FF2B5EF4-FFF2-40B4-BE49-F238E27FC236}">
                    <a16:creationId xmlns:a16="http://schemas.microsoft.com/office/drawing/2014/main" id="{51514FA6-7EFF-DF73-1722-0433C7E781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9228" y="435471"/>
                <a:ext cx="468000" cy="468000"/>
              </a:xfrm>
              <a:prstGeom prst="rect">
                <a:avLst/>
              </a:prstGeom>
            </p:spPr>
          </p:pic>
        </p:grpSp>
        <p:grpSp>
          <p:nvGrpSpPr>
            <p:cNvPr id="458" name="Group 457">
              <a:extLst>
                <a:ext uri="{FF2B5EF4-FFF2-40B4-BE49-F238E27FC236}">
                  <a16:creationId xmlns:a16="http://schemas.microsoft.com/office/drawing/2014/main" id="{FFD5104E-69D7-D7FE-EA90-EF3C5FAEC8C3}"/>
                </a:ext>
              </a:extLst>
            </p:cNvPr>
            <p:cNvGrpSpPr/>
            <p:nvPr/>
          </p:nvGrpSpPr>
          <p:grpSpPr>
            <a:xfrm>
              <a:off x="9792000" y="2505600"/>
              <a:ext cx="324000" cy="327600"/>
              <a:chOff x="5366657" y="337457"/>
              <a:chExt cx="653143" cy="664029"/>
            </a:xfrm>
          </p:grpSpPr>
          <p:sp>
            <p:nvSpPr>
              <p:cNvPr id="514" name="Oval 513">
                <a:extLst>
                  <a:ext uri="{FF2B5EF4-FFF2-40B4-BE49-F238E27FC236}">
                    <a16:creationId xmlns:a16="http://schemas.microsoft.com/office/drawing/2014/main" id="{99C63329-952C-AD09-E929-52CCEEF9CB74}"/>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515" name="Graphic 514" descr="Tick with solid fill">
                <a:extLst>
                  <a:ext uri="{FF2B5EF4-FFF2-40B4-BE49-F238E27FC236}">
                    <a16:creationId xmlns:a16="http://schemas.microsoft.com/office/drawing/2014/main" id="{21F26F71-2BFE-CB16-899A-8758F6E72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nvGrpSpPr>
            <p:cNvPr id="459" name="Group 458">
              <a:extLst>
                <a:ext uri="{FF2B5EF4-FFF2-40B4-BE49-F238E27FC236}">
                  <a16:creationId xmlns:a16="http://schemas.microsoft.com/office/drawing/2014/main" id="{1A057C56-9DEB-63DA-55A2-687B222FA9EB}"/>
                </a:ext>
              </a:extLst>
            </p:cNvPr>
            <p:cNvGrpSpPr/>
            <p:nvPr/>
          </p:nvGrpSpPr>
          <p:grpSpPr>
            <a:xfrm>
              <a:off x="10296000" y="2505600"/>
              <a:ext cx="324000" cy="327600"/>
              <a:chOff x="5366657" y="337457"/>
              <a:chExt cx="653143" cy="664029"/>
            </a:xfrm>
          </p:grpSpPr>
          <p:sp>
            <p:nvSpPr>
              <p:cNvPr id="463" name="Oval 462">
                <a:extLst>
                  <a:ext uri="{FF2B5EF4-FFF2-40B4-BE49-F238E27FC236}">
                    <a16:creationId xmlns:a16="http://schemas.microsoft.com/office/drawing/2014/main" id="{A67B6646-38A7-8C50-BB0C-B648159950AF}"/>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513" name="Graphic 512" descr="Tick with solid fill">
                <a:extLst>
                  <a:ext uri="{FF2B5EF4-FFF2-40B4-BE49-F238E27FC236}">
                    <a16:creationId xmlns:a16="http://schemas.microsoft.com/office/drawing/2014/main" id="{A823BCB3-9CD5-6533-ED41-F80498F49C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nvGrpSpPr>
            <p:cNvPr id="460" name="Group 459">
              <a:extLst>
                <a:ext uri="{FF2B5EF4-FFF2-40B4-BE49-F238E27FC236}">
                  <a16:creationId xmlns:a16="http://schemas.microsoft.com/office/drawing/2014/main" id="{9522E1C9-EC36-6C9D-2444-4EB528939362}"/>
                </a:ext>
              </a:extLst>
            </p:cNvPr>
            <p:cNvGrpSpPr/>
            <p:nvPr/>
          </p:nvGrpSpPr>
          <p:grpSpPr>
            <a:xfrm>
              <a:off x="10800000" y="2504069"/>
              <a:ext cx="324000" cy="327600"/>
              <a:chOff x="5366657" y="337457"/>
              <a:chExt cx="653143" cy="664029"/>
            </a:xfrm>
          </p:grpSpPr>
          <p:sp>
            <p:nvSpPr>
              <p:cNvPr id="461" name="Oval 460">
                <a:extLst>
                  <a:ext uri="{FF2B5EF4-FFF2-40B4-BE49-F238E27FC236}">
                    <a16:creationId xmlns:a16="http://schemas.microsoft.com/office/drawing/2014/main" id="{60A5AB82-044C-9853-8C59-403E0453B01C}"/>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462" name="Graphic 461" descr="Tick with solid fill">
                <a:extLst>
                  <a:ext uri="{FF2B5EF4-FFF2-40B4-BE49-F238E27FC236}">
                    <a16:creationId xmlns:a16="http://schemas.microsoft.com/office/drawing/2014/main" id="{8501D5C3-5A0A-5582-5903-D16700C47C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grpSp>
        <p:nvGrpSpPr>
          <p:cNvPr id="518" name="Group 517">
            <a:extLst>
              <a:ext uri="{FF2B5EF4-FFF2-40B4-BE49-F238E27FC236}">
                <a16:creationId xmlns:a16="http://schemas.microsoft.com/office/drawing/2014/main" id="{F1CE1712-C616-78ED-6DDB-4F38EAEA3496}"/>
              </a:ext>
            </a:extLst>
          </p:cNvPr>
          <p:cNvGrpSpPr/>
          <p:nvPr/>
        </p:nvGrpSpPr>
        <p:grpSpPr>
          <a:xfrm>
            <a:off x="9108000" y="3823749"/>
            <a:ext cx="2017010" cy="373716"/>
            <a:chOff x="9111908" y="2504069"/>
            <a:chExt cx="2017010" cy="373716"/>
          </a:xfrm>
        </p:grpSpPr>
        <p:cxnSp>
          <p:nvCxnSpPr>
            <p:cNvPr id="519" name="Straight Connector 518">
              <a:extLst>
                <a:ext uri="{FF2B5EF4-FFF2-40B4-BE49-F238E27FC236}">
                  <a16:creationId xmlns:a16="http://schemas.microsoft.com/office/drawing/2014/main" id="{CB7857CC-771B-7383-C828-68AEE7D7AE2A}"/>
                </a:ext>
              </a:extLst>
            </p:cNvPr>
            <p:cNvCxnSpPr>
              <a:cxnSpLocks/>
            </p:cNvCxnSpPr>
            <p:nvPr/>
          </p:nvCxnSpPr>
          <p:spPr bwMode="gray">
            <a:xfrm flipH="1">
              <a:off x="9111908" y="2877785"/>
              <a:ext cx="2017010" cy="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grpSp>
          <p:nvGrpSpPr>
            <p:cNvPr id="521" name="Group 520">
              <a:extLst>
                <a:ext uri="{FF2B5EF4-FFF2-40B4-BE49-F238E27FC236}">
                  <a16:creationId xmlns:a16="http://schemas.microsoft.com/office/drawing/2014/main" id="{0296476E-F9D6-31BE-D33E-7A36D54BA937}"/>
                </a:ext>
              </a:extLst>
            </p:cNvPr>
            <p:cNvGrpSpPr/>
            <p:nvPr/>
          </p:nvGrpSpPr>
          <p:grpSpPr>
            <a:xfrm>
              <a:off x="9792000" y="2505600"/>
              <a:ext cx="324000" cy="327600"/>
              <a:chOff x="5366657" y="337457"/>
              <a:chExt cx="653143" cy="664029"/>
            </a:xfrm>
          </p:grpSpPr>
          <p:sp>
            <p:nvSpPr>
              <p:cNvPr id="530" name="Oval 529">
                <a:extLst>
                  <a:ext uri="{FF2B5EF4-FFF2-40B4-BE49-F238E27FC236}">
                    <a16:creationId xmlns:a16="http://schemas.microsoft.com/office/drawing/2014/main" id="{459A2F36-456B-3A5A-2192-0F51DB6C2731}"/>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553" name="Graphic 552" descr="Tick with solid fill">
                <a:extLst>
                  <a:ext uri="{FF2B5EF4-FFF2-40B4-BE49-F238E27FC236}">
                    <a16:creationId xmlns:a16="http://schemas.microsoft.com/office/drawing/2014/main" id="{82668707-A37C-1EFE-077E-AF01CA7C88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nvGrpSpPr>
            <p:cNvPr id="523" name="Group 522">
              <a:extLst>
                <a:ext uri="{FF2B5EF4-FFF2-40B4-BE49-F238E27FC236}">
                  <a16:creationId xmlns:a16="http://schemas.microsoft.com/office/drawing/2014/main" id="{D00393C0-58FC-2E83-A443-F9C691E670E7}"/>
                </a:ext>
              </a:extLst>
            </p:cNvPr>
            <p:cNvGrpSpPr/>
            <p:nvPr/>
          </p:nvGrpSpPr>
          <p:grpSpPr>
            <a:xfrm>
              <a:off x="10800000" y="2504069"/>
              <a:ext cx="324000" cy="327600"/>
              <a:chOff x="5366657" y="337457"/>
              <a:chExt cx="653143" cy="664029"/>
            </a:xfrm>
          </p:grpSpPr>
          <p:sp>
            <p:nvSpPr>
              <p:cNvPr id="524" name="Oval 523">
                <a:extLst>
                  <a:ext uri="{FF2B5EF4-FFF2-40B4-BE49-F238E27FC236}">
                    <a16:creationId xmlns:a16="http://schemas.microsoft.com/office/drawing/2014/main" id="{F0E5EE54-A640-3DD3-88FA-FCC4EFC83667}"/>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527" name="Graphic 526" descr="Tick with solid fill">
                <a:extLst>
                  <a:ext uri="{FF2B5EF4-FFF2-40B4-BE49-F238E27FC236}">
                    <a16:creationId xmlns:a16="http://schemas.microsoft.com/office/drawing/2014/main" id="{782A7711-CBDB-3205-9EF8-2360C65E9F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grpSp>
        <p:nvGrpSpPr>
          <p:cNvPr id="556" name="Group 555">
            <a:extLst>
              <a:ext uri="{FF2B5EF4-FFF2-40B4-BE49-F238E27FC236}">
                <a16:creationId xmlns:a16="http://schemas.microsoft.com/office/drawing/2014/main" id="{B357981A-8D64-1D1B-4650-E118BACAC1FB}"/>
              </a:ext>
            </a:extLst>
          </p:cNvPr>
          <p:cNvGrpSpPr/>
          <p:nvPr/>
        </p:nvGrpSpPr>
        <p:grpSpPr>
          <a:xfrm>
            <a:off x="9108000" y="4235205"/>
            <a:ext cx="2017010" cy="373864"/>
            <a:chOff x="9111908" y="2503921"/>
            <a:chExt cx="2017010" cy="373864"/>
          </a:xfrm>
        </p:grpSpPr>
        <p:cxnSp>
          <p:nvCxnSpPr>
            <p:cNvPr id="557" name="Straight Connector 556">
              <a:extLst>
                <a:ext uri="{FF2B5EF4-FFF2-40B4-BE49-F238E27FC236}">
                  <a16:creationId xmlns:a16="http://schemas.microsoft.com/office/drawing/2014/main" id="{F764305C-1E40-09F7-D9AC-D4481C54AEA2}"/>
                </a:ext>
              </a:extLst>
            </p:cNvPr>
            <p:cNvCxnSpPr>
              <a:cxnSpLocks/>
            </p:cNvCxnSpPr>
            <p:nvPr/>
          </p:nvCxnSpPr>
          <p:spPr bwMode="gray">
            <a:xfrm flipH="1">
              <a:off x="9111908" y="2877785"/>
              <a:ext cx="2017010" cy="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grpSp>
          <p:nvGrpSpPr>
            <p:cNvPr id="558" name="Group 557">
              <a:extLst>
                <a:ext uri="{FF2B5EF4-FFF2-40B4-BE49-F238E27FC236}">
                  <a16:creationId xmlns:a16="http://schemas.microsoft.com/office/drawing/2014/main" id="{D3D59CD2-71A4-FFDF-038D-FD049B96C7B1}"/>
                </a:ext>
              </a:extLst>
            </p:cNvPr>
            <p:cNvGrpSpPr/>
            <p:nvPr/>
          </p:nvGrpSpPr>
          <p:grpSpPr>
            <a:xfrm>
              <a:off x="9288000" y="2503921"/>
              <a:ext cx="324000" cy="327600"/>
              <a:chOff x="5366657" y="337457"/>
              <a:chExt cx="653143" cy="664029"/>
            </a:xfrm>
          </p:grpSpPr>
          <p:sp>
            <p:nvSpPr>
              <p:cNvPr id="568" name="Oval 567">
                <a:extLst>
                  <a:ext uri="{FF2B5EF4-FFF2-40B4-BE49-F238E27FC236}">
                    <a16:creationId xmlns:a16="http://schemas.microsoft.com/office/drawing/2014/main" id="{9F779744-6C14-0CEC-1651-A0A443155928}"/>
                  </a:ext>
                </a:extLst>
              </p:cNvPr>
              <p:cNvSpPr/>
              <p:nvPr/>
            </p:nvSpPr>
            <p:spPr bwMode="gray">
              <a:xfrm>
                <a:off x="5366657" y="337457"/>
                <a:ext cx="653143" cy="664029"/>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569" name="Graphic 568" descr="Tick with solid fill">
                <a:extLst>
                  <a:ext uri="{FF2B5EF4-FFF2-40B4-BE49-F238E27FC236}">
                    <a16:creationId xmlns:a16="http://schemas.microsoft.com/office/drawing/2014/main" id="{46D675A0-844E-A997-7E86-EA4FACC830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9228" y="435471"/>
                <a:ext cx="468000" cy="468000"/>
              </a:xfrm>
              <a:prstGeom prst="rect">
                <a:avLst/>
              </a:prstGeom>
            </p:spPr>
          </p:pic>
        </p:grpSp>
        <p:grpSp>
          <p:nvGrpSpPr>
            <p:cNvPr id="559" name="Group 558">
              <a:extLst>
                <a:ext uri="{FF2B5EF4-FFF2-40B4-BE49-F238E27FC236}">
                  <a16:creationId xmlns:a16="http://schemas.microsoft.com/office/drawing/2014/main" id="{DD61FFA1-1824-FAFA-D5E7-79853B13A69F}"/>
                </a:ext>
              </a:extLst>
            </p:cNvPr>
            <p:cNvGrpSpPr/>
            <p:nvPr/>
          </p:nvGrpSpPr>
          <p:grpSpPr>
            <a:xfrm>
              <a:off x="9792000" y="2505600"/>
              <a:ext cx="324000" cy="327600"/>
              <a:chOff x="5366657" y="337457"/>
              <a:chExt cx="653143" cy="664029"/>
            </a:xfrm>
          </p:grpSpPr>
          <p:sp>
            <p:nvSpPr>
              <p:cNvPr id="566" name="Oval 565">
                <a:extLst>
                  <a:ext uri="{FF2B5EF4-FFF2-40B4-BE49-F238E27FC236}">
                    <a16:creationId xmlns:a16="http://schemas.microsoft.com/office/drawing/2014/main" id="{AD4F7276-3B04-6CA6-3D7F-58304922BA70}"/>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567" name="Graphic 566" descr="Tick with solid fill">
                <a:extLst>
                  <a:ext uri="{FF2B5EF4-FFF2-40B4-BE49-F238E27FC236}">
                    <a16:creationId xmlns:a16="http://schemas.microsoft.com/office/drawing/2014/main" id="{575FAC19-8FE9-EA2A-CE1D-D11FD5349A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nvGrpSpPr>
            <p:cNvPr id="560" name="Group 559">
              <a:extLst>
                <a:ext uri="{FF2B5EF4-FFF2-40B4-BE49-F238E27FC236}">
                  <a16:creationId xmlns:a16="http://schemas.microsoft.com/office/drawing/2014/main" id="{328C09B5-E77E-7ECF-2D2F-01AE62F0F580}"/>
                </a:ext>
              </a:extLst>
            </p:cNvPr>
            <p:cNvGrpSpPr/>
            <p:nvPr/>
          </p:nvGrpSpPr>
          <p:grpSpPr>
            <a:xfrm>
              <a:off x="10296000" y="2505600"/>
              <a:ext cx="324000" cy="327600"/>
              <a:chOff x="5366657" y="337457"/>
              <a:chExt cx="653143" cy="664029"/>
            </a:xfrm>
          </p:grpSpPr>
          <p:sp>
            <p:nvSpPr>
              <p:cNvPr id="564" name="Oval 563">
                <a:extLst>
                  <a:ext uri="{FF2B5EF4-FFF2-40B4-BE49-F238E27FC236}">
                    <a16:creationId xmlns:a16="http://schemas.microsoft.com/office/drawing/2014/main" id="{EAE6EEB2-11FB-4B52-4FD6-7E8EA31298D3}"/>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565" name="Graphic 564" descr="Tick with solid fill">
                <a:extLst>
                  <a:ext uri="{FF2B5EF4-FFF2-40B4-BE49-F238E27FC236}">
                    <a16:creationId xmlns:a16="http://schemas.microsoft.com/office/drawing/2014/main" id="{FE064D25-63E7-208A-C5B5-C3E3BFC87B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nvGrpSpPr>
            <p:cNvPr id="561" name="Group 560">
              <a:extLst>
                <a:ext uri="{FF2B5EF4-FFF2-40B4-BE49-F238E27FC236}">
                  <a16:creationId xmlns:a16="http://schemas.microsoft.com/office/drawing/2014/main" id="{BA7C877A-CC90-98E1-1A6B-4789DAD395D1}"/>
                </a:ext>
              </a:extLst>
            </p:cNvPr>
            <p:cNvGrpSpPr/>
            <p:nvPr/>
          </p:nvGrpSpPr>
          <p:grpSpPr>
            <a:xfrm>
              <a:off x="10800000" y="2504069"/>
              <a:ext cx="324000" cy="327600"/>
              <a:chOff x="5366657" y="337457"/>
              <a:chExt cx="653143" cy="664029"/>
            </a:xfrm>
          </p:grpSpPr>
          <p:sp>
            <p:nvSpPr>
              <p:cNvPr id="562" name="Oval 561">
                <a:extLst>
                  <a:ext uri="{FF2B5EF4-FFF2-40B4-BE49-F238E27FC236}">
                    <a16:creationId xmlns:a16="http://schemas.microsoft.com/office/drawing/2014/main" id="{07FBA49E-37C0-2452-7B14-78051DA2835B}"/>
                  </a:ext>
                </a:extLst>
              </p:cNvPr>
              <p:cNvSpPr/>
              <p:nvPr/>
            </p:nvSpPr>
            <p:spPr bwMode="gray">
              <a:xfrm>
                <a:off x="5366657" y="337457"/>
                <a:ext cx="653143" cy="664029"/>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563" name="Graphic 562" descr="Tick with solid fill">
                <a:extLst>
                  <a:ext uri="{FF2B5EF4-FFF2-40B4-BE49-F238E27FC236}">
                    <a16:creationId xmlns:a16="http://schemas.microsoft.com/office/drawing/2014/main" id="{E28D2972-8CDF-BF38-BA1D-E7A41DD519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228" y="435471"/>
                <a:ext cx="468000" cy="468000"/>
              </a:xfrm>
              <a:prstGeom prst="rect">
                <a:avLst/>
              </a:prstGeom>
            </p:spPr>
          </p:pic>
        </p:grpSp>
      </p:grpSp>
      <p:cxnSp>
        <p:nvCxnSpPr>
          <p:cNvPr id="571" name="Straight Connector 570">
            <a:extLst>
              <a:ext uri="{FF2B5EF4-FFF2-40B4-BE49-F238E27FC236}">
                <a16:creationId xmlns:a16="http://schemas.microsoft.com/office/drawing/2014/main" id="{E0F0BF3F-8815-D5F3-91DC-DAE06A90D33D}"/>
              </a:ext>
            </a:extLst>
          </p:cNvPr>
          <p:cNvCxnSpPr>
            <a:cxnSpLocks/>
          </p:cNvCxnSpPr>
          <p:nvPr/>
        </p:nvCxnSpPr>
        <p:spPr bwMode="gray">
          <a:xfrm flipH="1">
            <a:off x="9108000" y="5043178"/>
            <a:ext cx="2017010" cy="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pic>
        <p:nvPicPr>
          <p:cNvPr id="375" name="Picture 374">
            <a:extLst>
              <a:ext uri="{FF2B5EF4-FFF2-40B4-BE49-F238E27FC236}">
                <a16:creationId xmlns:a16="http://schemas.microsoft.com/office/drawing/2014/main" id="{EE877895-768E-ABB8-DEC4-084A6E8C19E9}"/>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gray">
          <a:xfrm>
            <a:off x="9247005" y="3794701"/>
            <a:ext cx="404806" cy="404806"/>
          </a:xfrm>
          <a:prstGeom prst="rect">
            <a:avLst/>
          </a:prstGeom>
          <a:noFill/>
        </p:spPr>
      </p:pic>
      <p:pic>
        <p:nvPicPr>
          <p:cNvPr id="376" name="Picture 375">
            <a:extLst>
              <a:ext uri="{FF2B5EF4-FFF2-40B4-BE49-F238E27FC236}">
                <a16:creationId xmlns:a16="http://schemas.microsoft.com/office/drawing/2014/main" id="{F9D42FA7-5AAA-4AEA-6385-E36C8E317EF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gray">
          <a:xfrm>
            <a:off x="10251688" y="3780699"/>
            <a:ext cx="404806" cy="404806"/>
          </a:xfrm>
          <a:prstGeom prst="rect">
            <a:avLst/>
          </a:prstGeom>
          <a:noFill/>
        </p:spPr>
      </p:pic>
      <p:pic>
        <p:nvPicPr>
          <p:cNvPr id="378" name="Picture 377">
            <a:extLst>
              <a:ext uri="{FF2B5EF4-FFF2-40B4-BE49-F238E27FC236}">
                <a16:creationId xmlns:a16="http://schemas.microsoft.com/office/drawing/2014/main" id="{6E1F34CE-2D57-B9D4-7628-7531E03A0BC9}"/>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gray">
          <a:xfrm>
            <a:off x="9747688" y="4625795"/>
            <a:ext cx="404806" cy="404806"/>
          </a:xfrm>
          <a:prstGeom prst="rect">
            <a:avLst/>
          </a:prstGeom>
          <a:noFill/>
        </p:spPr>
      </p:pic>
      <p:pic>
        <p:nvPicPr>
          <p:cNvPr id="379" name="Picture 378">
            <a:extLst>
              <a:ext uri="{FF2B5EF4-FFF2-40B4-BE49-F238E27FC236}">
                <a16:creationId xmlns:a16="http://schemas.microsoft.com/office/drawing/2014/main" id="{309B3DA5-AE47-370B-FC24-EBCB4F7C400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gray">
          <a:xfrm>
            <a:off x="9252642" y="5455239"/>
            <a:ext cx="404806" cy="404806"/>
          </a:xfrm>
          <a:prstGeom prst="rect">
            <a:avLst/>
          </a:prstGeom>
          <a:noFill/>
        </p:spPr>
      </p:pic>
      <p:pic>
        <p:nvPicPr>
          <p:cNvPr id="380" name="Picture 379">
            <a:extLst>
              <a:ext uri="{FF2B5EF4-FFF2-40B4-BE49-F238E27FC236}">
                <a16:creationId xmlns:a16="http://schemas.microsoft.com/office/drawing/2014/main" id="{3015491F-A3B1-1BF7-8720-5C95A1A7EFA4}"/>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gray">
          <a:xfrm>
            <a:off x="10247852" y="4630282"/>
            <a:ext cx="404806" cy="404806"/>
          </a:xfrm>
          <a:prstGeom prst="rect">
            <a:avLst/>
          </a:prstGeom>
          <a:noFill/>
        </p:spPr>
      </p:pic>
      <p:pic>
        <p:nvPicPr>
          <p:cNvPr id="382" name="Picture 381">
            <a:extLst>
              <a:ext uri="{FF2B5EF4-FFF2-40B4-BE49-F238E27FC236}">
                <a16:creationId xmlns:a16="http://schemas.microsoft.com/office/drawing/2014/main" id="{17D6252D-FD63-71C3-FEBD-207BBD2F39E4}"/>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gray">
          <a:xfrm>
            <a:off x="9748031" y="5048561"/>
            <a:ext cx="404806" cy="404806"/>
          </a:xfrm>
          <a:prstGeom prst="rect">
            <a:avLst/>
          </a:prstGeom>
          <a:noFill/>
        </p:spPr>
      </p:pic>
      <p:pic>
        <p:nvPicPr>
          <p:cNvPr id="383" name="Picture 382">
            <a:extLst>
              <a:ext uri="{FF2B5EF4-FFF2-40B4-BE49-F238E27FC236}">
                <a16:creationId xmlns:a16="http://schemas.microsoft.com/office/drawing/2014/main" id="{D2086A7C-5712-5BF7-B477-F47A8F8BAB5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gray">
          <a:xfrm>
            <a:off x="10251977" y="5046023"/>
            <a:ext cx="404806" cy="404806"/>
          </a:xfrm>
          <a:prstGeom prst="rect">
            <a:avLst/>
          </a:prstGeom>
          <a:noFill/>
        </p:spPr>
      </p:pic>
      <p:pic>
        <p:nvPicPr>
          <p:cNvPr id="384" name="Picture 383">
            <a:extLst>
              <a:ext uri="{FF2B5EF4-FFF2-40B4-BE49-F238E27FC236}">
                <a16:creationId xmlns:a16="http://schemas.microsoft.com/office/drawing/2014/main" id="{7F67892D-337E-2F54-3F94-76B8E9FBBE6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gray">
          <a:xfrm>
            <a:off x="10745872" y="5044062"/>
            <a:ext cx="404806" cy="404806"/>
          </a:xfrm>
          <a:prstGeom prst="rect">
            <a:avLst/>
          </a:prstGeom>
          <a:noFill/>
        </p:spPr>
      </p:pic>
      <p:sp>
        <p:nvSpPr>
          <p:cNvPr id="8" name="Oval 7">
            <a:extLst>
              <a:ext uri="{FF2B5EF4-FFF2-40B4-BE49-F238E27FC236}">
                <a16:creationId xmlns:a16="http://schemas.microsoft.com/office/drawing/2014/main" id="{18478BC8-1017-1BAE-D04E-BD8DFB45529D}"/>
              </a:ext>
            </a:extLst>
          </p:cNvPr>
          <p:cNvSpPr/>
          <p:nvPr/>
        </p:nvSpPr>
        <p:spPr bwMode="gray">
          <a:xfrm>
            <a:off x="9284092" y="5085409"/>
            <a:ext cx="324000" cy="327600"/>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9" name="Graphic 8" descr="Tick with solid fill">
            <a:extLst>
              <a:ext uri="{FF2B5EF4-FFF2-40B4-BE49-F238E27FC236}">
                <a16:creationId xmlns:a16="http://schemas.microsoft.com/office/drawing/2014/main" id="{825550B7-DDC2-1097-0452-A117E28179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0013" y="5133764"/>
            <a:ext cx="232157" cy="230889"/>
          </a:xfrm>
          <a:prstGeom prst="rect">
            <a:avLst/>
          </a:prstGeom>
        </p:spPr>
      </p:pic>
      <p:sp>
        <p:nvSpPr>
          <p:cNvPr id="14" name="Rectangle 13">
            <a:extLst>
              <a:ext uri="{FF2B5EF4-FFF2-40B4-BE49-F238E27FC236}">
                <a16:creationId xmlns:a16="http://schemas.microsoft.com/office/drawing/2014/main" id="{BC9F452F-81DB-9DFD-5913-43B8CE7EE72F}"/>
              </a:ext>
            </a:extLst>
          </p:cNvPr>
          <p:cNvSpPr/>
          <p:nvPr/>
        </p:nvSpPr>
        <p:spPr bwMode="gray">
          <a:xfrm>
            <a:off x="7517674" y="5490409"/>
            <a:ext cx="1619605" cy="36000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err="1">
                <a:solidFill>
                  <a:schemeClr val="accent6"/>
                </a:solidFill>
              </a:rPr>
              <a:t>Cincom</a:t>
            </a:r>
            <a:r>
              <a:rPr lang="en-US" sz="1100">
                <a:solidFill>
                  <a:schemeClr val="accent6"/>
                </a:solidFill>
              </a:rPr>
              <a:t> - POC</a:t>
            </a:r>
            <a:endParaRPr lang="en-US" sz="1100">
              <a:solidFill>
                <a:schemeClr val="accent6"/>
              </a:solidFill>
              <a:latin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8B167521-FE6B-6AA3-C974-CF26A3D06746}"/>
              </a:ext>
            </a:extLst>
          </p:cNvPr>
          <p:cNvCxnSpPr>
            <a:cxnSpLocks/>
          </p:cNvCxnSpPr>
          <p:nvPr/>
        </p:nvCxnSpPr>
        <p:spPr bwMode="gray">
          <a:xfrm flipH="1">
            <a:off x="9129448" y="5467202"/>
            <a:ext cx="2017010" cy="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453F6E5-2834-0AF6-CFD2-C1B7217E2E94}"/>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gray">
          <a:xfrm>
            <a:off x="9769479" y="5472585"/>
            <a:ext cx="404806" cy="404806"/>
          </a:xfrm>
          <a:prstGeom prst="rect">
            <a:avLst/>
          </a:prstGeom>
          <a:noFill/>
        </p:spPr>
      </p:pic>
      <p:pic>
        <p:nvPicPr>
          <p:cNvPr id="19" name="Picture 18">
            <a:extLst>
              <a:ext uri="{FF2B5EF4-FFF2-40B4-BE49-F238E27FC236}">
                <a16:creationId xmlns:a16="http://schemas.microsoft.com/office/drawing/2014/main" id="{C00B4906-E65B-1F08-B9E8-7E59E445CF4B}"/>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gray">
          <a:xfrm>
            <a:off x="10767320" y="5468086"/>
            <a:ext cx="404806" cy="404806"/>
          </a:xfrm>
          <a:prstGeom prst="rect">
            <a:avLst/>
          </a:prstGeom>
          <a:noFill/>
        </p:spPr>
      </p:pic>
      <p:grpSp>
        <p:nvGrpSpPr>
          <p:cNvPr id="25" name="Group 24">
            <a:extLst>
              <a:ext uri="{FF2B5EF4-FFF2-40B4-BE49-F238E27FC236}">
                <a16:creationId xmlns:a16="http://schemas.microsoft.com/office/drawing/2014/main" id="{BED1F5F6-D6F2-B1CD-FBA1-7B5C15BA7C7C}"/>
              </a:ext>
            </a:extLst>
          </p:cNvPr>
          <p:cNvGrpSpPr/>
          <p:nvPr/>
        </p:nvGrpSpPr>
        <p:grpSpPr>
          <a:xfrm>
            <a:off x="9293046" y="4662458"/>
            <a:ext cx="324000" cy="327600"/>
            <a:chOff x="9305540" y="5509433"/>
            <a:chExt cx="324000" cy="327600"/>
          </a:xfrm>
        </p:grpSpPr>
        <p:sp>
          <p:nvSpPr>
            <p:cNvPr id="20" name="Oval 19">
              <a:extLst>
                <a:ext uri="{FF2B5EF4-FFF2-40B4-BE49-F238E27FC236}">
                  <a16:creationId xmlns:a16="http://schemas.microsoft.com/office/drawing/2014/main" id="{B07893D3-E940-42B8-DC04-C296B8899D21}"/>
                </a:ext>
              </a:extLst>
            </p:cNvPr>
            <p:cNvSpPr/>
            <p:nvPr/>
          </p:nvSpPr>
          <p:spPr bwMode="gray">
            <a:xfrm>
              <a:off x="9305540" y="5509433"/>
              <a:ext cx="324000" cy="327600"/>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21" name="Graphic 20" descr="Tick with solid fill">
              <a:extLst>
                <a:ext uri="{FF2B5EF4-FFF2-40B4-BE49-F238E27FC236}">
                  <a16:creationId xmlns:a16="http://schemas.microsoft.com/office/drawing/2014/main" id="{7EA73948-2134-3B7E-5073-84C3FE9192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1461" y="5557788"/>
              <a:ext cx="232157" cy="230889"/>
            </a:xfrm>
            <a:prstGeom prst="rect">
              <a:avLst/>
            </a:prstGeom>
          </p:spPr>
        </p:pic>
      </p:grpSp>
      <p:grpSp>
        <p:nvGrpSpPr>
          <p:cNvPr id="31" name="Group 30">
            <a:extLst>
              <a:ext uri="{FF2B5EF4-FFF2-40B4-BE49-F238E27FC236}">
                <a16:creationId xmlns:a16="http://schemas.microsoft.com/office/drawing/2014/main" id="{8D182827-DA82-BEFC-C830-20EB49EF874F}"/>
              </a:ext>
            </a:extLst>
          </p:cNvPr>
          <p:cNvGrpSpPr/>
          <p:nvPr/>
        </p:nvGrpSpPr>
        <p:grpSpPr>
          <a:xfrm>
            <a:off x="10799571" y="4668251"/>
            <a:ext cx="324000" cy="327600"/>
            <a:chOff x="10444492" y="4389284"/>
            <a:chExt cx="324000" cy="327600"/>
          </a:xfrm>
        </p:grpSpPr>
        <p:sp>
          <p:nvSpPr>
            <p:cNvPr id="29" name="Oval 28">
              <a:extLst>
                <a:ext uri="{FF2B5EF4-FFF2-40B4-BE49-F238E27FC236}">
                  <a16:creationId xmlns:a16="http://schemas.microsoft.com/office/drawing/2014/main" id="{CC0445FA-EF0C-74E6-CD07-D9FAD38C664F}"/>
                </a:ext>
              </a:extLst>
            </p:cNvPr>
            <p:cNvSpPr/>
            <p:nvPr/>
          </p:nvSpPr>
          <p:spPr bwMode="gray">
            <a:xfrm>
              <a:off x="10444492" y="4389284"/>
              <a:ext cx="324000" cy="327600"/>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30" name="Graphic 29" descr="Tick with solid fill">
              <a:extLst>
                <a:ext uri="{FF2B5EF4-FFF2-40B4-BE49-F238E27FC236}">
                  <a16:creationId xmlns:a16="http://schemas.microsoft.com/office/drawing/2014/main" id="{937649E5-BC74-CB46-C9D6-947D7A4E40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0413" y="4437639"/>
              <a:ext cx="232157" cy="230889"/>
            </a:xfrm>
            <a:prstGeom prst="rect">
              <a:avLst/>
            </a:prstGeom>
          </p:spPr>
        </p:pic>
      </p:grpSp>
      <p:sp>
        <p:nvSpPr>
          <p:cNvPr id="32" name="Oval 31">
            <a:extLst>
              <a:ext uri="{FF2B5EF4-FFF2-40B4-BE49-F238E27FC236}">
                <a16:creationId xmlns:a16="http://schemas.microsoft.com/office/drawing/2014/main" id="{C15D6F97-6B94-0159-60D6-DD1328F2B61D}"/>
              </a:ext>
            </a:extLst>
          </p:cNvPr>
          <p:cNvSpPr/>
          <p:nvPr/>
        </p:nvSpPr>
        <p:spPr bwMode="gray">
          <a:xfrm>
            <a:off x="10317272" y="5516221"/>
            <a:ext cx="324000" cy="327600"/>
          </a:xfrm>
          <a:prstGeom prst="ellipse">
            <a:avLst/>
          </a:prstGeom>
          <a:solidFill>
            <a:srgbClr val="ACFDC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200" b="0" i="0" u="none" baseline="0">
              <a:solidFill>
                <a:srgbClr val="FFFFFF"/>
              </a:solidFill>
            </a:endParaRPr>
          </a:p>
        </p:txBody>
      </p:sp>
      <p:pic>
        <p:nvPicPr>
          <p:cNvPr id="33" name="Graphic 32" descr="Tick with solid fill">
            <a:extLst>
              <a:ext uri="{FF2B5EF4-FFF2-40B4-BE49-F238E27FC236}">
                <a16:creationId xmlns:a16="http://schemas.microsoft.com/office/drawing/2014/main" id="{15D28A2C-952A-6CED-B77E-CB9A71C301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63193" y="5564576"/>
            <a:ext cx="232157" cy="230889"/>
          </a:xfrm>
          <a:prstGeom prst="rect">
            <a:avLst/>
          </a:prstGeom>
        </p:spPr>
      </p:pic>
      <p:sp>
        <p:nvSpPr>
          <p:cNvPr id="34" name="Rounded Rectangle 33">
            <a:extLst>
              <a:ext uri="{FF2B5EF4-FFF2-40B4-BE49-F238E27FC236}">
                <a16:creationId xmlns:a16="http://schemas.microsoft.com/office/drawing/2014/main" id="{F57D1FF6-8149-33C8-CE10-E043CA78A333}"/>
              </a:ext>
            </a:extLst>
          </p:cNvPr>
          <p:cNvSpPr/>
          <p:nvPr/>
        </p:nvSpPr>
        <p:spPr bwMode="gray">
          <a:xfrm>
            <a:off x="2796142" y="3058441"/>
            <a:ext cx="664263" cy="241200"/>
          </a:xfrm>
          <a:prstGeom prst="roundRect">
            <a:avLst/>
          </a:prstGeom>
          <a:solidFill>
            <a:schemeClr val="bg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buClr>
                <a:srgbClr val="00B050"/>
              </a:buClr>
              <a:buSzPct val="150000"/>
            </a:pPr>
            <a:r>
              <a:rPr lang="en-IN" sz="1400" b="1">
                <a:solidFill>
                  <a:schemeClr val="accent6"/>
                </a:solidFill>
              </a:rPr>
              <a:t>AL</a:t>
            </a:r>
            <a:endParaRPr lang="en-IN" sz="1200" kern="1200">
              <a:solidFill>
                <a:schemeClr val="accent6"/>
              </a:solidFill>
              <a:effectLst/>
              <a:ea typeface="+mn-ea"/>
              <a:cs typeface="+mn-cs"/>
            </a:endParaRPr>
          </a:p>
        </p:txBody>
      </p:sp>
      <p:sp>
        <p:nvSpPr>
          <p:cNvPr id="35" name="Rounded Rectangle 34">
            <a:extLst>
              <a:ext uri="{FF2B5EF4-FFF2-40B4-BE49-F238E27FC236}">
                <a16:creationId xmlns:a16="http://schemas.microsoft.com/office/drawing/2014/main" id="{C7E0F808-AD9C-E15D-4862-2FD943B313AC}"/>
              </a:ext>
            </a:extLst>
          </p:cNvPr>
          <p:cNvSpPr/>
          <p:nvPr/>
        </p:nvSpPr>
        <p:spPr bwMode="gray">
          <a:xfrm>
            <a:off x="3548329" y="3060783"/>
            <a:ext cx="3502801" cy="241200"/>
          </a:xfrm>
          <a:prstGeom prst="roundRect">
            <a:avLst/>
          </a:prstGeom>
          <a:solidFill>
            <a:srgbClr val="FAF8F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spcAft>
                <a:spcPts val="600"/>
              </a:spcAft>
              <a:buClr>
                <a:srgbClr val="00B050"/>
              </a:buClr>
              <a:buSzPct val="150000"/>
            </a:pPr>
            <a:r>
              <a:rPr lang="en-IN" sz="1200" kern="1200">
                <a:solidFill>
                  <a:schemeClr val="accent6"/>
                </a:solidFill>
                <a:effectLst/>
                <a:ea typeface="+mn-ea"/>
                <a:cs typeface="+mn-cs"/>
              </a:rPr>
              <a:t>Tenant creation is in progress.</a:t>
            </a:r>
          </a:p>
        </p:txBody>
      </p:sp>
    </p:spTree>
    <p:extLst>
      <p:ext uri="{BB962C8B-B14F-4D97-AF65-F5344CB8AC3E}">
        <p14:creationId xmlns:p14="http://schemas.microsoft.com/office/powerpoint/2010/main" val="73391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65AC8-E50A-2054-4F08-72E4CBD5F98A}"/>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40AA580D-8832-3E5B-0F75-2C6E05868C94}"/>
              </a:ext>
            </a:extLst>
          </p:cNvPr>
          <p:cNvSpPr/>
          <p:nvPr/>
        </p:nvSpPr>
        <p:spPr bwMode="gray">
          <a:xfrm>
            <a:off x="2615041" y="5673844"/>
            <a:ext cx="6929964" cy="413449"/>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 name="Rectangle 2">
            <a:extLst>
              <a:ext uri="{FF2B5EF4-FFF2-40B4-BE49-F238E27FC236}">
                <a16:creationId xmlns:a16="http://schemas.microsoft.com/office/drawing/2014/main" id="{9E666DF4-91FC-CA1F-0D3B-2C0F84EEE88A}"/>
              </a:ext>
            </a:extLst>
          </p:cNvPr>
          <p:cNvSpPr/>
          <p:nvPr/>
        </p:nvSpPr>
        <p:spPr bwMode="gray">
          <a:xfrm>
            <a:off x="2615040" y="989361"/>
            <a:ext cx="6929965" cy="673224"/>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4" name="Group 3">
            <a:extLst>
              <a:ext uri="{FF2B5EF4-FFF2-40B4-BE49-F238E27FC236}">
                <a16:creationId xmlns:a16="http://schemas.microsoft.com/office/drawing/2014/main" id="{E19C5854-A1E5-F9B3-D86D-E9C2D6AC3E41}"/>
              </a:ext>
            </a:extLst>
          </p:cNvPr>
          <p:cNvGrpSpPr/>
          <p:nvPr/>
        </p:nvGrpSpPr>
        <p:grpSpPr bwMode="gray">
          <a:xfrm>
            <a:off x="3248473" y="1723717"/>
            <a:ext cx="5691554" cy="3883346"/>
            <a:chOff x="1396735" y="1767889"/>
            <a:chExt cx="9395350" cy="4216052"/>
          </a:xfrm>
        </p:grpSpPr>
        <p:cxnSp>
          <p:nvCxnSpPr>
            <p:cNvPr id="5" name="Прямая соединительная линия 45">
              <a:extLst>
                <a:ext uri="{FF2B5EF4-FFF2-40B4-BE49-F238E27FC236}">
                  <a16:creationId xmlns:a16="http://schemas.microsoft.com/office/drawing/2014/main" id="{9C577C39-5C19-8E22-10A4-0A11DAAFE0F9}"/>
                </a:ext>
              </a:extLst>
            </p:cNvPr>
            <p:cNvCxnSpPr>
              <a:cxnSpLocks/>
            </p:cNvCxnSpPr>
            <p:nvPr/>
          </p:nvCxnSpPr>
          <p:spPr bwMode="gray">
            <a:xfrm flipV="1">
              <a:off x="3275805" y="1767889"/>
              <a:ext cx="0" cy="4216052"/>
            </a:xfrm>
            <a:prstGeom prst="line">
              <a:avLst/>
            </a:prstGeom>
            <a:ln w="12700" cap="rnd">
              <a:solidFill>
                <a:schemeClr val="tx1"/>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49">
              <a:extLst>
                <a:ext uri="{FF2B5EF4-FFF2-40B4-BE49-F238E27FC236}">
                  <a16:creationId xmlns:a16="http://schemas.microsoft.com/office/drawing/2014/main" id="{DC8A1339-4495-AF61-E682-69612433D735}"/>
                </a:ext>
              </a:extLst>
            </p:cNvPr>
            <p:cNvCxnSpPr>
              <a:cxnSpLocks/>
            </p:cNvCxnSpPr>
            <p:nvPr/>
          </p:nvCxnSpPr>
          <p:spPr bwMode="gray">
            <a:xfrm flipV="1">
              <a:off x="6094410" y="1767889"/>
              <a:ext cx="0" cy="4216052"/>
            </a:xfrm>
            <a:prstGeom prst="line">
              <a:avLst/>
            </a:prstGeom>
            <a:ln w="12700" cap="rnd">
              <a:solidFill>
                <a:schemeClr val="tx1"/>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50">
              <a:extLst>
                <a:ext uri="{FF2B5EF4-FFF2-40B4-BE49-F238E27FC236}">
                  <a16:creationId xmlns:a16="http://schemas.microsoft.com/office/drawing/2014/main" id="{FA324C7A-45A7-8EAA-5932-FFBA2619D695}"/>
                </a:ext>
              </a:extLst>
            </p:cNvPr>
            <p:cNvCxnSpPr>
              <a:cxnSpLocks/>
            </p:cNvCxnSpPr>
            <p:nvPr/>
          </p:nvCxnSpPr>
          <p:spPr bwMode="gray">
            <a:xfrm flipV="1">
              <a:off x="8913015" y="1767889"/>
              <a:ext cx="0" cy="4216052"/>
            </a:xfrm>
            <a:prstGeom prst="line">
              <a:avLst/>
            </a:prstGeom>
            <a:ln w="12700" cap="rnd">
              <a:solidFill>
                <a:schemeClr val="tx1"/>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53">
              <a:extLst>
                <a:ext uri="{FF2B5EF4-FFF2-40B4-BE49-F238E27FC236}">
                  <a16:creationId xmlns:a16="http://schemas.microsoft.com/office/drawing/2014/main" id="{D03345C8-CA01-EB1E-A5E5-5187BED3B7EE}"/>
                </a:ext>
              </a:extLst>
            </p:cNvPr>
            <p:cNvCxnSpPr>
              <a:cxnSpLocks/>
            </p:cNvCxnSpPr>
            <p:nvPr/>
          </p:nvCxnSpPr>
          <p:spPr bwMode="gray">
            <a:xfrm flipV="1">
              <a:off x="1396735" y="1767889"/>
              <a:ext cx="0" cy="4216052"/>
            </a:xfrm>
            <a:prstGeom prst="line">
              <a:avLst/>
            </a:prstGeom>
            <a:ln w="12700" cap="rnd">
              <a:solidFill>
                <a:schemeClr val="tx1"/>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54">
              <a:extLst>
                <a:ext uri="{FF2B5EF4-FFF2-40B4-BE49-F238E27FC236}">
                  <a16:creationId xmlns:a16="http://schemas.microsoft.com/office/drawing/2014/main" id="{F93174C9-8289-FC99-9F5B-E452865D876D}"/>
                </a:ext>
              </a:extLst>
            </p:cNvPr>
            <p:cNvCxnSpPr>
              <a:cxnSpLocks/>
            </p:cNvCxnSpPr>
            <p:nvPr/>
          </p:nvCxnSpPr>
          <p:spPr bwMode="gray">
            <a:xfrm flipV="1">
              <a:off x="2336270" y="1767889"/>
              <a:ext cx="0" cy="4216052"/>
            </a:xfrm>
            <a:prstGeom prst="line">
              <a:avLst/>
            </a:prstGeom>
            <a:ln w="12700" cap="rnd">
              <a:solidFill>
                <a:schemeClr val="tx1"/>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55">
              <a:extLst>
                <a:ext uri="{FF2B5EF4-FFF2-40B4-BE49-F238E27FC236}">
                  <a16:creationId xmlns:a16="http://schemas.microsoft.com/office/drawing/2014/main" id="{FE46C04E-D6D6-302A-7A2D-77386B8FC60D}"/>
                </a:ext>
              </a:extLst>
            </p:cNvPr>
            <p:cNvCxnSpPr>
              <a:cxnSpLocks/>
            </p:cNvCxnSpPr>
            <p:nvPr/>
          </p:nvCxnSpPr>
          <p:spPr bwMode="gray">
            <a:xfrm flipV="1">
              <a:off x="4215340" y="1767889"/>
              <a:ext cx="0" cy="4216052"/>
            </a:xfrm>
            <a:prstGeom prst="line">
              <a:avLst/>
            </a:prstGeom>
            <a:ln w="12700" cap="rnd">
              <a:solidFill>
                <a:schemeClr val="tx1"/>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56">
              <a:extLst>
                <a:ext uri="{FF2B5EF4-FFF2-40B4-BE49-F238E27FC236}">
                  <a16:creationId xmlns:a16="http://schemas.microsoft.com/office/drawing/2014/main" id="{12598A3F-B05C-9B96-3314-F5A972408345}"/>
                </a:ext>
              </a:extLst>
            </p:cNvPr>
            <p:cNvCxnSpPr>
              <a:cxnSpLocks/>
            </p:cNvCxnSpPr>
            <p:nvPr/>
          </p:nvCxnSpPr>
          <p:spPr bwMode="gray">
            <a:xfrm flipV="1">
              <a:off x="5154875" y="1767889"/>
              <a:ext cx="0" cy="4216052"/>
            </a:xfrm>
            <a:prstGeom prst="line">
              <a:avLst/>
            </a:prstGeom>
            <a:ln w="12700" cap="rnd">
              <a:solidFill>
                <a:schemeClr val="tx1"/>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57">
              <a:extLst>
                <a:ext uri="{FF2B5EF4-FFF2-40B4-BE49-F238E27FC236}">
                  <a16:creationId xmlns:a16="http://schemas.microsoft.com/office/drawing/2014/main" id="{48B37EAE-7BC1-E941-FE67-C4946CA9E48F}"/>
                </a:ext>
              </a:extLst>
            </p:cNvPr>
            <p:cNvCxnSpPr>
              <a:cxnSpLocks/>
            </p:cNvCxnSpPr>
            <p:nvPr/>
          </p:nvCxnSpPr>
          <p:spPr bwMode="gray">
            <a:xfrm flipV="1">
              <a:off x="7033945" y="1767889"/>
              <a:ext cx="0" cy="4216052"/>
            </a:xfrm>
            <a:prstGeom prst="line">
              <a:avLst/>
            </a:prstGeom>
            <a:ln w="12700" cap="rnd">
              <a:solidFill>
                <a:schemeClr val="tx1"/>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58">
              <a:extLst>
                <a:ext uri="{FF2B5EF4-FFF2-40B4-BE49-F238E27FC236}">
                  <a16:creationId xmlns:a16="http://schemas.microsoft.com/office/drawing/2014/main" id="{11C0A01E-88D1-C2AA-F821-C29622763FD7}"/>
                </a:ext>
              </a:extLst>
            </p:cNvPr>
            <p:cNvCxnSpPr>
              <a:cxnSpLocks/>
            </p:cNvCxnSpPr>
            <p:nvPr/>
          </p:nvCxnSpPr>
          <p:spPr bwMode="gray">
            <a:xfrm flipV="1">
              <a:off x="7973480" y="1767889"/>
              <a:ext cx="0" cy="4216052"/>
            </a:xfrm>
            <a:prstGeom prst="line">
              <a:avLst/>
            </a:prstGeom>
            <a:ln w="12700" cap="rnd">
              <a:solidFill>
                <a:schemeClr val="tx1"/>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59">
              <a:extLst>
                <a:ext uri="{FF2B5EF4-FFF2-40B4-BE49-F238E27FC236}">
                  <a16:creationId xmlns:a16="http://schemas.microsoft.com/office/drawing/2014/main" id="{5D07A263-C5A3-E760-0670-22401A84B15F}"/>
                </a:ext>
              </a:extLst>
            </p:cNvPr>
            <p:cNvCxnSpPr>
              <a:cxnSpLocks/>
            </p:cNvCxnSpPr>
            <p:nvPr/>
          </p:nvCxnSpPr>
          <p:spPr bwMode="gray">
            <a:xfrm flipV="1">
              <a:off x="9852550" y="1767889"/>
              <a:ext cx="0" cy="4216052"/>
            </a:xfrm>
            <a:prstGeom prst="line">
              <a:avLst/>
            </a:prstGeom>
            <a:ln w="12700" cap="rnd">
              <a:solidFill>
                <a:schemeClr val="tx1"/>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60">
              <a:extLst>
                <a:ext uri="{FF2B5EF4-FFF2-40B4-BE49-F238E27FC236}">
                  <a16:creationId xmlns:a16="http://schemas.microsoft.com/office/drawing/2014/main" id="{79930303-C4ED-C2EC-297A-D4ACB5A1354E}"/>
                </a:ext>
              </a:extLst>
            </p:cNvPr>
            <p:cNvCxnSpPr>
              <a:cxnSpLocks/>
            </p:cNvCxnSpPr>
            <p:nvPr/>
          </p:nvCxnSpPr>
          <p:spPr bwMode="gray">
            <a:xfrm flipV="1">
              <a:off x="10792085" y="1767889"/>
              <a:ext cx="0" cy="4216052"/>
            </a:xfrm>
            <a:prstGeom prst="line">
              <a:avLst/>
            </a:prstGeom>
            <a:ln w="12700" cap="rnd">
              <a:solidFill>
                <a:schemeClr val="tx1"/>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88A4098C-3D6F-CEEA-CA83-2779B2B22DB4}"/>
              </a:ext>
            </a:extLst>
          </p:cNvPr>
          <p:cNvSpPr txBox="1"/>
          <p:nvPr/>
        </p:nvSpPr>
        <p:spPr bwMode="gray">
          <a:xfrm>
            <a:off x="2693120" y="1155939"/>
            <a:ext cx="1704212" cy="215444"/>
          </a:xfrm>
          <a:prstGeom prst="rect">
            <a:avLst/>
          </a:prstGeom>
          <a:noFill/>
        </p:spPr>
        <p:txBody>
          <a:bodyPr vert="horz" wrap="square" lIns="0" tIns="0" rIns="0" bIns="0" rtlCol="0">
            <a:spAutoFit/>
          </a:bodyPr>
          <a:lstStyle/>
          <a:p>
            <a:pPr algn="ctr">
              <a:spcBef>
                <a:spcPts val="600"/>
              </a:spcBef>
            </a:pPr>
            <a:r>
              <a:rPr lang="en-US" sz="1400" b="1">
                <a:solidFill>
                  <a:schemeClr val="accent6"/>
                </a:solidFill>
              </a:rPr>
              <a:t>Q1 2024</a:t>
            </a:r>
          </a:p>
        </p:txBody>
      </p:sp>
      <p:sp>
        <p:nvSpPr>
          <p:cNvPr id="17" name="TextBox 16">
            <a:extLst>
              <a:ext uri="{FF2B5EF4-FFF2-40B4-BE49-F238E27FC236}">
                <a16:creationId xmlns:a16="http://schemas.microsoft.com/office/drawing/2014/main" id="{63CCE1B3-B1AA-F320-04C0-67251D434643}"/>
              </a:ext>
            </a:extLst>
          </p:cNvPr>
          <p:cNvSpPr txBox="1"/>
          <p:nvPr/>
        </p:nvSpPr>
        <p:spPr bwMode="gray">
          <a:xfrm>
            <a:off x="7747368" y="1146106"/>
            <a:ext cx="1704212" cy="215444"/>
          </a:xfrm>
          <a:prstGeom prst="rect">
            <a:avLst/>
          </a:prstGeom>
          <a:noFill/>
        </p:spPr>
        <p:txBody>
          <a:bodyPr vert="horz" wrap="square" lIns="0" tIns="0" rIns="0" bIns="0" rtlCol="0">
            <a:spAutoFit/>
          </a:bodyPr>
          <a:lstStyle/>
          <a:p>
            <a:pPr algn="ctr">
              <a:spcBef>
                <a:spcPts val="600"/>
              </a:spcBef>
            </a:pPr>
            <a:r>
              <a:rPr lang="en-US" sz="1400" b="1">
                <a:solidFill>
                  <a:schemeClr val="accent6"/>
                </a:solidFill>
              </a:rPr>
              <a:t>Q4 2024</a:t>
            </a:r>
          </a:p>
        </p:txBody>
      </p:sp>
      <p:sp>
        <p:nvSpPr>
          <p:cNvPr id="18" name="TextBox 17">
            <a:extLst>
              <a:ext uri="{FF2B5EF4-FFF2-40B4-BE49-F238E27FC236}">
                <a16:creationId xmlns:a16="http://schemas.microsoft.com/office/drawing/2014/main" id="{DB3A32BB-1D3A-5FB8-4B0C-00EEB047E8CF}"/>
              </a:ext>
            </a:extLst>
          </p:cNvPr>
          <p:cNvSpPr txBox="1"/>
          <p:nvPr/>
        </p:nvSpPr>
        <p:spPr bwMode="gray">
          <a:xfrm>
            <a:off x="6090998" y="1155939"/>
            <a:ext cx="1704212" cy="215444"/>
          </a:xfrm>
          <a:prstGeom prst="rect">
            <a:avLst/>
          </a:prstGeom>
          <a:noFill/>
        </p:spPr>
        <p:txBody>
          <a:bodyPr vert="horz" wrap="square" lIns="0" tIns="0" rIns="0" bIns="0" rtlCol="0">
            <a:spAutoFit/>
          </a:bodyPr>
          <a:lstStyle/>
          <a:p>
            <a:pPr algn="ctr">
              <a:spcBef>
                <a:spcPts val="600"/>
              </a:spcBef>
            </a:pPr>
            <a:r>
              <a:rPr lang="en-US" sz="1400" b="1">
                <a:solidFill>
                  <a:schemeClr val="accent6"/>
                </a:solidFill>
              </a:rPr>
              <a:t>Q3 2024</a:t>
            </a:r>
          </a:p>
        </p:txBody>
      </p:sp>
      <p:sp>
        <p:nvSpPr>
          <p:cNvPr id="19" name="TextBox 18">
            <a:extLst>
              <a:ext uri="{FF2B5EF4-FFF2-40B4-BE49-F238E27FC236}">
                <a16:creationId xmlns:a16="http://schemas.microsoft.com/office/drawing/2014/main" id="{84EE7607-3B1D-0834-6E71-9DB4DB8D46D5}"/>
              </a:ext>
            </a:extLst>
          </p:cNvPr>
          <p:cNvSpPr txBox="1"/>
          <p:nvPr/>
        </p:nvSpPr>
        <p:spPr bwMode="gray">
          <a:xfrm>
            <a:off x="4407976" y="1156756"/>
            <a:ext cx="1704212" cy="215444"/>
          </a:xfrm>
          <a:prstGeom prst="rect">
            <a:avLst/>
          </a:prstGeom>
          <a:noFill/>
        </p:spPr>
        <p:txBody>
          <a:bodyPr vert="horz" wrap="square" lIns="0" tIns="0" rIns="0" bIns="0" rtlCol="0">
            <a:spAutoFit/>
          </a:bodyPr>
          <a:lstStyle/>
          <a:p>
            <a:pPr algn="ctr">
              <a:spcBef>
                <a:spcPts val="600"/>
              </a:spcBef>
            </a:pPr>
            <a:r>
              <a:rPr lang="en-US" sz="1400" b="1">
                <a:solidFill>
                  <a:schemeClr val="accent6"/>
                </a:solidFill>
              </a:rPr>
              <a:t>Q2 2024</a:t>
            </a:r>
          </a:p>
        </p:txBody>
      </p:sp>
      <p:cxnSp>
        <p:nvCxnSpPr>
          <p:cNvPr id="20" name="Straight Connector 19">
            <a:extLst>
              <a:ext uri="{FF2B5EF4-FFF2-40B4-BE49-F238E27FC236}">
                <a16:creationId xmlns:a16="http://schemas.microsoft.com/office/drawing/2014/main" id="{318B9D96-61C1-A8AD-5768-DEB7DAA1B53B}"/>
              </a:ext>
            </a:extLst>
          </p:cNvPr>
          <p:cNvCxnSpPr>
            <a:cxnSpLocks/>
          </p:cNvCxnSpPr>
          <p:nvPr/>
        </p:nvCxnSpPr>
        <p:spPr bwMode="gray">
          <a:xfrm>
            <a:off x="2615041" y="1734422"/>
            <a:ext cx="6929964"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A9132AD-E896-2905-7226-5358E28B2216}"/>
              </a:ext>
            </a:extLst>
          </p:cNvPr>
          <p:cNvSpPr txBox="1"/>
          <p:nvPr/>
        </p:nvSpPr>
        <p:spPr bwMode="gray">
          <a:xfrm>
            <a:off x="2760864" y="1403995"/>
            <a:ext cx="450562" cy="200055"/>
          </a:xfrm>
          <a:prstGeom prst="rect">
            <a:avLst/>
          </a:prstGeom>
          <a:noFill/>
        </p:spPr>
        <p:txBody>
          <a:bodyPr vert="horz" wrap="square" lIns="0" tIns="0" rIns="0" bIns="0" rtlCol="0">
            <a:spAutoFit/>
          </a:bodyPr>
          <a:lstStyle/>
          <a:p>
            <a:pPr algn="ctr">
              <a:spcBef>
                <a:spcPts val="600"/>
              </a:spcBef>
            </a:pPr>
            <a:r>
              <a:rPr lang="en-US" sz="1300"/>
              <a:t>Jan</a:t>
            </a:r>
          </a:p>
        </p:txBody>
      </p:sp>
      <p:sp>
        <p:nvSpPr>
          <p:cNvPr id="22" name="TextBox 21">
            <a:extLst>
              <a:ext uri="{FF2B5EF4-FFF2-40B4-BE49-F238E27FC236}">
                <a16:creationId xmlns:a16="http://schemas.microsoft.com/office/drawing/2014/main" id="{B70B4947-6B97-9EBF-DFE9-1AB5F66A7C5C}"/>
              </a:ext>
            </a:extLst>
          </p:cNvPr>
          <p:cNvSpPr txBox="1"/>
          <p:nvPr/>
        </p:nvSpPr>
        <p:spPr bwMode="gray">
          <a:xfrm>
            <a:off x="3318444" y="1403995"/>
            <a:ext cx="450562" cy="200055"/>
          </a:xfrm>
          <a:prstGeom prst="rect">
            <a:avLst/>
          </a:prstGeom>
          <a:noFill/>
        </p:spPr>
        <p:txBody>
          <a:bodyPr vert="horz" wrap="square" lIns="0" tIns="0" rIns="0" bIns="0" rtlCol="0">
            <a:spAutoFit/>
          </a:bodyPr>
          <a:lstStyle/>
          <a:p>
            <a:pPr algn="ctr">
              <a:spcBef>
                <a:spcPts val="600"/>
              </a:spcBef>
            </a:pPr>
            <a:r>
              <a:rPr lang="en-US" sz="1300"/>
              <a:t>Feb</a:t>
            </a:r>
          </a:p>
        </p:txBody>
      </p:sp>
      <p:sp>
        <p:nvSpPr>
          <p:cNvPr id="23" name="TextBox 22">
            <a:extLst>
              <a:ext uri="{FF2B5EF4-FFF2-40B4-BE49-F238E27FC236}">
                <a16:creationId xmlns:a16="http://schemas.microsoft.com/office/drawing/2014/main" id="{A5A6AACC-422D-4183-B454-4D4C5EC4DAC3}"/>
              </a:ext>
            </a:extLst>
          </p:cNvPr>
          <p:cNvSpPr txBox="1"/>
          <p:nvPr/>
        </p:nvSpPr>
        <p:spPr bwMode="gray">
          <a:xfrm>
            <a:off x="3879768" y="1403995"/>
            <a:ext cx="450562" cy="200055"/>
          </a:xfrm>
          <a:prstGeom prst="rect">
            <a:avLst/>
          </a:prstGeom>
          <a:noFill/>
        </p:spPr>
        <p:txBody>
          <a:bodyPr vert="horz" wrap="square" lIns="0" tIns="0" rIns="0" bIns="0" rtlCol="0">
            <a:spAutoFit/>
          </a:bodyPr>
          <a:lstStyle/>
          <a:p>
            <a:pPr algn="ctr">
              <a:spcBef>
                <a:spcPts val="600"/>
              </a:spcBef>
            </a:pPr>
            <a:r>
              <a:rPr lang="en-US" sz="1300"/>
              <a:t>Mar</a:t>
            </a:r>
          </a:p>
        </p:txBody>
      </p:sp>
      <p:sp>
        <p:nvSpPr>
          <p:cNvPr id="24" name="TextBox 23">
            <a:extLst>
              <a:ext uri="{FF2B5EF4-FFF2-40B4-BE49-F238E27FC236}">
                <a16:creationId xmlns:a16="http://schemas.microsoft.com/office/drawing/2014/main" id="{ECACEF59-0AF3-7A5F-AB0B-018FF1863F96}"/>
              </a:ext>
            </a:extLst>
          </p:cNvPr>
          <p:cNvSpPr txBox="1"/>
          <p:nvPr/>
        </p:nvSpPr>
        <p:spPr bwMode="gray">
          <a:xfrm>
            <a:off x="4432944" y="1403995"/>
            <a:ext cx="450562" cy="200055"/>
          </a:xfrm>
          <a:prstGeom prst="rect">
            <a:avLst/>
          </a:prstGeom>
          <a:noFill/>
        </p:spPr>
        <p:txBody>
          <a:bodyPr vert="horz" wrap="square" lIns="0" tIns="0" rIns="0" bIns="0" rtlCol="0">
            <a:spAutoFit/>
          </a:bodyPr>
          <a:lstStyle/>
          <a:p>
            <a:pPr algn="ctr">
              <a:spcBef>
                <a:spcPts val="600"/>
              </a:spcBef>
            </a:pPr>
            <a:r>
              <a:rPr lang="en-US" sz="1300"/>
              <a:t>Apr</a:t>
            </a:r>
          </a:p>
        </p:txBody>
      </p:sp>
      <p:sp>
        <p:nvSpPr>
          <p:cNvPr id="25" name="TextBox 24">
            <a:extLst>
              <a:ext uri="{FF2B5EF4-FFF2-40B4-BE49-F238E27FC236}">
                <a16:creationId xmlns:a16="http://schemas.microsoft.com/office/drawing/2014/main" id="{B8CA2C0E-E901-A805-5E74-A207D2FF8468}"/>
              </a:ext>
            </a:extLst>
          </p:cNvPr>
          <p:cNvSpPr txBox="1"/>
          <p:nvPr/>
        </p:nvSpPr>
        <p:spPr bwMode="gray">
          <a:xfrm>
            <a:off x="5027183" y="1403995"/>
            <a:ext cx="450562" cy="200055"/>
          </a:xfrm>
          <a:prstGeom prst="rect">
            <a:avLst/>
          </a:prstGeom>
          <a:noFill/>
        </p:spPr>
        <p:txBody>
          <a:bodyPr vert="horz" wrap="square" lIns="0" tIns="0" rIns="0" bIns="0" rtlCol="0">
            <a:spAutoFit/>
          </a:bodyPr>
          <a:lstStyle/>
          <a:p>
            <a:pPr algn="ctr">
              <a:spcBef>
                <a:spcPts val="600"/>
              </a:spcBef>
            </a:pPr>
            <a:r>
              <a:rPr lang="en-US" sz="1300"/>
              <a:t>May</a:t>
            </a:r>
          </a:p>
        </p:txBody>
      </p:sp>
      <p:sp>
        <p:nvSpPr>
          <p:cNvPr id="26" name="TextBox 25">
            <a:extLst>
              <a:ext uri="{FF2B5EF4-FFF2-40B4-BE49-F238E27FC236}">
                <a16:creationId xmlns:a16="http://schemas.microsoft.com/office/drawing/2014/main" id="{775FD555-EA81-4ABE-9487-C492E88F386D}"/>
              </a:ext>
            </a:extLst>
          </p:cNvPr>
          <p:cNvSpPr txBox="1"/>
          <p:nvPr/>
        </p:nvSpPr>
        <p:spPr bwMode="gray">
          <a:xfrm>
            <a:off x="5590959" y="1403995"/>
            <a:ext cx="450562" cy="200055"/>
          </a:xfrm>
          <a:prstGeom prst="rect">
            <a:avLst/>
          </a:prstGeom>
          <a:noFill/>
        </p:spPr>
        <p:txBody>
          <a:bodyPr vert="horz" wrap="square" lIns="0" tIns="0" rIns="0" bIns="0" rtlCol="0">
            <a:spAutoFit/>
          </a:bodyPr>
          <a:lstStyle/>
          <a:p>
            <a:pPr algn="ctr">
              <a:spcBef>
                <a:spcPts val="600"/>
              </a:spcBef>
            </a:pPr>
            <a:r>
              <a:rPr lang="en-US" sz="1300"/>
              <a:t>June</a:t>
            </a:r>
          </a:p>
        </p:txBody>
      </p:sp>
      <p:sp>
        <p:nvSpPr>
          <p:cNvPr id="27" name="TextBox 26">
            <a:extLst>
              <a:ext uri="{FF2B5EF4-FFF2-40B4-BE49-F238E27FC236}">
                <a16:creationId xmlns:a16="http://schemas.microsoft.com/office/drawing/2014/main" id="{FA1AA198-EAA2-6D47-5971-E45B94E45C68}"/>
              </a:ext>
            </a:extLst>
          </p:cNvPr>
          <p:cNvSpPr txBox="1"/>
          <p:nvPr/>
        </p:nvSpPr>
        <p:spPr bwMode="gray">
          <a:xfrm>
            <a:off x="6176821" y="1403995"/>
            <a:ext cx="450562" cy="200055"/>
          </a:xfrm>
          <a:prstGeom prst="rect">
            <a:avLst/>
          </a:prstGeom>
          <a:noFill/>
        </p:spPr>
        <p:txBody>
          <a:bodyPr vert="horz" wrap="square" lIns="0" tIns="0" rIns="0" bIns="0" rtlCol="0">
            <a:spAutoFit/>
          </a:bodyPr>
          <a:lstStyle/>
          <a:p>
            <a:pPr algn="ctr">
              <a:spcBef>
                <a:spcPts val="600"/>
              </a:spcBef>
            </a:pPr>
            <a:r>
              <a:rPr lang="en-US" sz="1300"/>
              <a:t>Jul</a:t>
            </a:r>
          </a:p>
        </p:txBody>
      </p:sp>
      <p:sp>
        <p:nvSpPr>
          <p:cNvPr id="28" name="TextBox 27">
            <a:extLst>
              <a:ext uri="{FF2B5EF4-FFF2-40B4-BE49-F238E27FC236}">
                <a16:creationId xmlns:a16="http://schemas.microsoft.com/office/drawing/2014/main" id="{9D6A2222-E0AB-4D2A-9E75-7B098141335F}"/>
              </a:ext>
            </a:extLst>
          </p:cNvPr>
          <p:cNvSpPr txBox="1"/>
          <p:nvPr/>
        </p:nvSpPr>
        <p:spPr bwMode="gray">
          <a:xfrm>
            <a:off x="6781710" y="1403995"/>
            <a:ext cx="450562" cy="200055"/>
          </a:xfrm>
          <a:prstGeom prst="rect">
            <a:avLst/>
          </a:prstGeom>
          <a:noFill/>
        </p:spPr>
        <p:txBody>
          <a:bodyPr vert="horz" wrap="square" lIns="0" tIns="0" rIns="0" bIns="0" rtlCol="0">
            <a:spAutoFit/>
          </a:bodyPr>
          <a:lstStyle/>
          <a:p>
            <a:pPr algn="ctr">
              <a:spcBef>
                <a:spcPts val="600"/>
              </a:spcBef>
            </a:pPr>
            <a:r>
              <a:rPr lang="en-US" sz="1300"/>
              <a:t>Aug</a:t>
            </a:r>
          </a:p>
        </p:txBody>
      </p:sp>
      <p:sp>
        <p:nvSpPr>
          <p:cNvPr id="29" name="TextBox 28">
            <a:extLst>
              <a:ext uri="{FF2B5EF4-FFF2-40B4-BE49-F238E27FC236}">
                <a16:creationId xmlns:a16="http://schemas.microsoft.com/office/drawing/2014/main" id="{63C1C1D8-CF4B-D676-1B2E-D73353AA3476}"/>
              </a:ext>
            </a:extLst>
          </p:cNvPr>
          <p:cNvSpPr txBox="1"/>
          <p:nvPr/>
        </p:nvSpPr>
        <p:spPr bwMode="gray">
          <a:xfrm>
            <a:off x="7358453" y="1403995"/>
            <a:ext cx="450562" cy="200055"/>
          </a:xfrm>
          <a:prstGeom prst="rect">
            <a:avLst/>
          </a:prstGeom>
          <a:noFill/>
        </p:spPr>
        <p:txBody>
          <a:bodyPr vert="horz" wrap="square" lIns="0" tIns="0" rIns="0" bIns="0" rtlCol="0">
            <a:spAutoFit/>
          </a:bodyPr>
          <a:lstStyle/>
          <a:p>
            <a:pPr algn="ctr">
              <a:spcBef>
                <a:spcPts val="600"/>
              </a:spcBef>
            </a:pPr>
            <a:r>
              <a:rPr lang="en-US" sz="1300"/>
              <a:t>Sep</a:t>
            </a:r>
          </a:p>
        </p:txBody>
      </p:sp>
      <p:sp>
        <p:nvSpPr>
          <p:cNvPr id="30" name="TextBox 29">
            <a:extLst>
              <a:ext uri="{FF2B5EF4-FFF2-40B4-BE49-F238E27FC236}">
                <a16:creationId xmlns:a16="http://schemas.microsoft.com/office/drawing/2014/main" id="{37541DC7-C9F0-C86D-D42F-EB3785691C7A}"/>
              </a:ext>
            </a:extLst>
          </p:cNvPr>
          <p:cNvSpPr txBox="1"/>
          <p:nvPr/>
        </p:nvSpPr>
        <p:spPr bwMode="gray">
          <a:xfrm>
            <a:off x="7815604" y="1403995"/>
            <a:ext cx="450562" cy="200055"/>
          </a:xfrm>
          <a:prstGeom prst="rect">
            <a:avLst/>
          </a:prstGeom>
          <a:noFill/>
        </p:spPr>
        <p:txBody>
          <a:bodyPr vert="horz" wrap="square" lIns="0" tIns="0" rIns="0" bIns="0" rtlCol="0">
            <a:spAutoFit/>
          </a:bodyPr>
          <a:lstStyle/>
          <a:p>
            <a:pPr algn="ctr">
              <a:spcBef>
                <a:spcPts val="600"/>
              </a:spcBef>
            </a:pPr>
            <a:r>
              <a:rPr lang="en-US" sz="1300"/>
              <a:t>Oct</a:t>
            </a:r>
          </a:p>
        </p:txBody>
      </p:sp>
      <p:sp>
        <p:nvSpPr>
          <p:cNvPr id="31" name="TextBox 30">
            <a:extLst>
              <a:ext uri="{FF2B5EF4-FFF2-40B4-BE49-F238E27FC236}">
                <a16:creationId xmlns:a16="http://schemas.microsoft.com/office/drawing/2014/main" id="{5394A743-4758-F91B-F447-3DEAFD612CDE}"/>
              </a:ext>
            </a:extLst>
          </p:cNvPr>
          <p:cNvSpPr txBox="1"/>
          <p:nvPr/>
        </p:nvSpPr>
        <p:spPr bwMode="gray">
          <a:xfrm>
            <a:off x="8406592" y="1403995"/>
            <a:ext cx="450562" cy="200055"/>
          </a:xfrm>
          <a:prstGeom prst="rect">
            <a:avLst/>
          </a:prstGeom>
          <a:noFill/>
        </p:spPr>
        <p:txBody>
          <a:bodyPr vert="horz" wrap="square" lIns="0" tIns="0" rIns="0" bIns="0" rtlCol="0">
            <a:spAutoFit/>
          </a:bodyPr>
          <a:lstStyle/>
          <a:p>
            <a:pPr algn="ctr">
              <a:spcBef>
                <a:spcPts val="600"/>
              </a:spcBef>
            </a:pPr>
            <a:r>
              <a:rPr lang="en-US" sz="1300"/>
              <a:t>Nov</a:t>
            </a:r>
          </a:p>
        </p:txBody>
      </p:sp>
      <p:sp>
        <p:nvSpPr>
          <p:cNvPr id="32" name="TextBox 31">
            <a:extLst>
              <a:ext uri="{FF2B5EF4-FFF2-40B4-BE49-F238E27FC236}">
                <a16:creationId xmlns:a16="http://schemas.microsoft.com/office/drawing/2014/main" id="{526D240F-9528-C029-8B02-103CA5FD596D}"/>
              </a:ext>
            </a:extLst>
          </p:cNvPr>
          <p:cNvSpPr txBox="1"/>
          <p:nvPr/>
        </p:nvSpPr>
        <p:spPr bwMode="gray">
          <a:xfrm>
            <a:off x="8964831" y="1403995"/>
            <a:ext cx="450562" cy="200055"/>
          </a:xfrm>
          <a:prstGeom prst="rect">
            <a:avLst/>
          </a:prstGeom>
          <a:noFill/>
        </p:spPr>
        <p:txBody>
          <a:bodyPr vert="horz" wrap="square" lIns="0" tIns="0" rIns="0" bIns="0" rtlCol="0">
            <a:spAutoFit/>
          </a:bodyPr>
          <a:lstStyle/>
          <a:p>
            <a:pPr algn="ctr">
              <a:spcBef>
                <a:spcPts val="600"/>
              </a:spcBef>
            </a:pPr>
            <a:r>
              <a:rPr lang="en-US" sz="1300"/>
              <a:t>Dec</a:t>
            </a:r>
          </a:p>
        </p:txBody>
      </p:sp>
      <p:cxnSp>
        <p:nvCxnSpPr>
          <p:cNvPr id="33" name="Straight Connector 32">
            <a:extLst>
              <a:ext uri="{FF2B5EF4-FFF2-40B4-BE49-F238E27FC236}">
                <a16:creationId xmlns:a16="http://schemas.microsoft.com/office/drawing/2014/main" id="{ED04CCDD-790F-7780-3B3B-C25B642A9CFF}"/>
              </a:ext>
            </a:extLst>
          </p:cNvPr>
          <p:cNvCxnSpPr>
            <a:cxnSpLocks/>
          </p:cNvCxnSpPr>
          <p:nvPr/>
        </p:nvCxnSpPr>
        <p:spPr bwMode="gray">
          <a:xfrm>
            <a:off x="4386784" y="1050492"/>
            <a:ext cx="0" cy="551257"/>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C51F516-63C7-D860-6E45-C0A20FB61E63}"/>
              </a:ext>
            </a:extLst>
          </p:cNvPr>
          <p:cNvCxnSpPr>
            <a:cxnSpLocks/>
          </p:cNvCxnSpPr>
          <p:nvPr/>
        </p:nvCxnSpPr>
        <p:spPr bwMode="gray">
          <a:xfrm>
            <a:off x="6090998" y="1050492"/>
            <a:ext cx="0" cy="551257"/>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2C69470-452D-094D-A265-F194DA3E8A72}"/>
              </a:ext>
            </a:extLst>
          </p:cNvPr>
          <p:cNvCxnSpPr>
            <a:cxnSpLocks/>
          </p:cNvCxnSpPr>
          <p:nvPr/>
        </p:nvCxnSpPr>
        <p:spPr bwMode="gray">
          <a:xfrm>
            <a:off x="7800316" y="1058403"/>
            <a:ext cx="0" cy="551257"/>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77">
            <a:extLst>
              <a:ext uri="{FF2B5EF4-FFF2-40B4-BE49-F238E27FC236}">
                <a16:creationId xmlns:a16="http://schemas.microsoft.com/office/drawing/2014/main" id="{485E3559-7304-A4CD-E262-6D4E5C9FFFD4}"/>
              </a:ext>
            </a:extLst>
          </p:cNvPr>
          <p:cNvSpPr/>
          <p:nvPr/>
        </p:nvSpPr>
        <p:spPr bwMode="gray">
          <a:xfrm>
            <a:off x="2595162" y="3265144"/>
            <a:ext cx="6736944" cy="240329"/>
          </a:xfrm>
          <a:prstGeom prst="roundRect">
            <a:avLst>
              <a:gd name="adj" fmla="val 50000"/>
            </a:avLst>
          </a:prstGeom>
          <a:solidFill>
            <a:schemeClr val="tx2">
              <a:lumMod val="20000"/>
              <a:lumOff val="80000"/>
            </a:schemeClr>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r>
              <a:rPr lang="en-US" sz="1100" dirty="0">
                <a:solidFill>
                  <a:schemeClr val="accent6"/>
                </a:solidFill>
              </a:rPr>
              <a:t>ITSM (JSM)</a:t>
            </a:r>
          </a:p>
        </p:txBody>
      </p:sp>
      <p:sp>
        <p:nvSpPr>
          <p:cNvPr id="75" name="TextBox 74">
            <a:extLst>
              <a:ext uri="{FF2B5EF4-FFF2-40B4-BE49-F238E27FC236}">
                <a16:creationId xmlns:a16="http://schemas.microsoft.com/office/drawing/2014/main" id="{5E6EB5AB-FA10-CB16-AAEA-1DA4F8277CF5}"/>
              </a:ext>
            </a:extLst>
          </p:cNvPr>
          <p:cNvSpPr txBox="1"/>
          <p:nvPr/>
        </p:nvSpPr>
        <p:spPr bwMode="gray">
          <a:xfrm>
            <a:off x="6989760" y="5727908"/>
            <a:ext cx="2526015" cy="338554"/>
          </a:xfrm>
          <a:prstGeom prst="rect">
            <a:avLst/>
          </a:prstGeom>
          <a:noFill/>
        </p:spPr>
        <p:txBody>
          <a:bodyPr vert="horz" wrap="square" lIns="0" tIns="0" rIns="0" bIns="0" rtlCol="0">
            <a:spAutoFit/>
          </a:bodyPr>
          <a:lstStyle/>
          <a:p>
            <a:pPr algn="l">
              <a:spcBef>
                <a:spcPts val="600"/>
              </a:spcBef>
            </a:pPr>
            <a:r>
              <a:rPr lang="en-US" sz="1100" b="1" dirty="0"/>
              <a:t>NOTE</a:t>
            </a:r>
            <a:r>
              <a:rPr lang="en-US" sz="1100" dirty="0"/>
              <a:t>: Timelines are subject to change as the priority evolves</a:t>
            </a:r>
          </a:p>
        </p:txBody>
      </p:sp>
      <p:sp>
        <p:nvSpPr>
          <p:cNvPr id="42" name="Скругленный прямоугольник 77">
            <a:extLst>
              <a:ext uri="{FF2B5EF4-FFF2-40B4-BE49-F238E27FC236}">
                <a16:creationId xmlns:a16="http://schemas.microsoft.com/office/drawing/2014/main" id="{126AAAAC-8F5D-9341-6896-49A44DDC7BD9}"/>
              </a:ext>
            </a:extLst>
          </p:cNvPr>
          <p:cNvSpPr/>
          <p:nvPr/>
        </p:nvSpPr>
        <p:spPr bwMode="gray">
          <a:xfrm>
            <a:off x="4678162" y="3556346"/>
            <a:ext cx="4654013" cy="240329"/>
          </a:xfrm>
          <a:prstGeom prst="roundRect">
            <a:avLst>
              <a:gd name="adj" fmla="val 50000"/>
            </a:avLst>
          </a:prstGeom>
          <a:solidFill>
            <a:schemeClr val="tx2">
              <a:lumMod val="20000"/>
              <a:lumOff val="80000"/>
            </a:schemeClr>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r>
              <a:rPr lang="en-US" sz="1100" dirty="0">
                <a:solidFill>
                  <a:schemeClr val="accent6"/>
                </a:solidFill>
              </a:rPr>
              <a:t>Monitoring and Dashboard (Grafana)</a:t>
            </a:r>
          </a:p>
        </p:txBody>
      </p:sp>
      <p:sp>
        <p:nvSpPr>
          <p:cNvPr id="53" name="Скругленный прямоугольник 77">
            <a:extLst>
              <a:ext uri="{FF2B5EF4-FFF2-40B4-BE49-F238E27FC236}">
                <a16:creationId xmlns:a16="http://schemas.microsoft.com/office/drawing/2014/main" id="{60740C12-150C-85E8-C6ED-27ED9FAD643B}"/>
              </a:ext>
            </a:extLst>
          </p:cNvPr>
          <p:cNvSpPr/>
          <p:nvPr/>
        </p:nvSpPr>
        <p:spPr bwMode="gray">
          <a:xfrm>
            <a:off x="4936061" y="3865194"/>
            <a:ext cx="4378058" cy="240329"/>
          </a:xfrm>
          <a:prstGeom prst="roundRect">
            <a:avLst>
              <a:gd name="adj" fmla="val 50000"/>
            </a:avLst>
          </a:prstGeom>
          <a:solidFill>
            <a:schemeClr val="tx2">
              <a:lumMod val="20000"/>
              <a:lumOff val="80000"/>
            </a:schemeClr>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r>
              <a:rPr lang="en-US" sz="1100" dirty="0">
                <a:solidFill>
                  <a:schemeClr val="accent6"/>
                </a:solidFill>
              </a:rPr>
              <a:t>Tier0 HA&amp;DR</a:t>
            </a:r>
          </a:p>
        </p:txBody>
      </p:sp>
      <p:sp>
        <p:nvSpPr>
          <p:cNvPr id="54" name="Скругленный прямоугольник 77">
            <a:extLst>
              <a:ext uri="{FF2B5EF4-FFF2-40B4-BE49-F238E27FC236}">
                <a16:creationId xmlns:a16="http://schemas.microsoft.com/office/drawing/2014/main" id="{56F356D3-1A0B-A761-8440-C597E6C557AA}"/>
              </a:ext>
            </a:extLst>
          </p:cNvPr>
          <p:cNvSpPr/>
          <p:nvPr/>
        </p:nvSpPr>
        <p:spPr bwMode="gray">
          <a:xfrm>
            <a:off x="7358453" y="4767965"/>
            <a:ext cx="1958575" cy="240329"/>
          </a:xfrm>
          <a:prstGeom prst="roundRect">
            <a:avLst>
              <a:gd name="adj" fmla="val 50000"/>
            </a:avLst>
          </a:prstGeom>
          <a:solidFill>
            <a:srgbClr val="FAF8F2"/>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r>
              <a:rPr lang="en-US" sz="1100" dirty="0">
                <a:solidFill>
                  <a:schemeClr val="accent6"/>
                </a:solidFill>
              </a:rPr>
              <a:t>MARS-E Audit Remediation </a:t>
            </a:r>
          </a:p>
        </p:txBody>
      </p:sp>
      <p:sp>
        <p:nvSpPr>
          <p:cNvPr id="59" name="Скругленный прямоугольник 77">
            <a:extLst>
              <a:ext uri="{FF2B5EF4-FFF2-40B4-BE49-F238E27FC236}">
                <a16:creationId xmlns:a16="http://schemas.microsoft.com/office/drawing/2014/main" id="{6CE30862-29BE-085A-8055-BC11DE855812}"/>
              </a:ext>
            </a:extLst>
          </p:cNvPr>
          <p:cNvSpPr/>
          <p:nvPr/>
        </p:nvSpPr>
        <p:spPr bwMode="gray">
          <a:xfrm>
            <a:off x="2596984" y="5063764"/>
            <a:ext cx="6711225" cy="238036"/>
          </a:xfrm>
          <a:prstGeom prst="roundRect">
            <a:avLst>
              <a:gd name="adj" fmla="val 50000"/>
            </a:avLst>
          </a:prstGeom>
          <a:solidFill>
            <a:schemeClr val="tx2">
              <a:lumMod val="20000"/>
              <a:lumOff val="80000"/>
            </a:schemeClr>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r>
              <a:rPr lang="en-US" sz="1100" dirty="0">
                <a:solidFill>
                  <a:schemeClr val="accent6"/>
                </a:solidFill>
              </a:rPr>
              <a:t>Release Management</a:t>
            </a:r>
          </a:p>
        </p:txBody>
      </p:sp>
      <p:sp>
        <p:nvSpPr>
          <p:cNvPr id="60" name="Скругленный прямоугольник 77">
            <a:extLst>
              <a:ext uri="{FF2B5EF4-FFF2-40B4-BE49-F238E27FC236}">
                <a16:creationId xmlns:a16="http://schemas.microsoft.com/office/drawing/2014/main" id="{1EF27ACD-49FF-5CFA-B826-5D376BBE922D}"/>
              </a:ext>
            </a:extLst>
          </p:cNvPr>
          <p:cNvSpPr/>
          <p:nvPr/>
        </p:nvSpPr>
        <p:spPr bwMode="gray">
          <a:xfrm>
            <a:off x="2596984" y="5371176"/>
            <a:ext cx="6711225" cy="238036"/>
          </a:xfrm>
          <a:prstGeom prst="roundRect">
            <a:avLst>
              <a:gd name="adj" fmla="val 50000"/>
            </a:avLst>
          </a:prstGeom>
          <a:solidFill>
            <a:schemeClr val="tx2">
              <a:lumMod val="20000"/>
              <a:lumOff val="80000"/>
            </a:schemeClr>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r>
              <a:rPr lang="en-US" sz="1100" dirty="0">
                <a:solidFill>
                  <a:schemeClr val="accent6"/>
                </a:solidFill>
              </a:rPr>
              <a:t>MARS-E Audit Remediation </a:t>
            </a:r>
          </a:p>
        </p:txBody>
      </p:sp>
      <p:sp>
        <p:nvSpPr>
          <p:cNvPr id="66" name="Скругленный прямоугольник 77">
            <a:extLst>
              <a:ext uri="{FF2B5EF4-FFF2-40B4-BE49-F238E27FC236}">
                <a16:creationId xmlns:a16="http://schemas.microsoft.com/office/drawing/2014/main" id="{4CBC2A28-FF4E-9324-315F-4695D4085FCF}"/>
              </a:ext>
            </a:extLst>
          </p:cNvPr>
          <p:cNvSpPr/>
          <p:nvPr/>
        </p:nvSpPr>
        <p:spPr bwMode="gray">
          <a:xfrm>
            <a:off x="3213251" y="5750402"/>
            <a:ext cx="1067259" cy="169277"/>
          </a:xfrm>
          <a:prstGeom prst="roundRect">
            <a:avLst>
              <a:gd name="adj" fmla="val 0"/>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defRPr/>
            </a:pPr>
            <a:r>
              <a:rPr lang="en-US" sz="1100" dirty="0">
                <a:solidFill>
                  <a:schemeClr val="accent6"/>
                </a:solidFill>
              </a:rPr>
              <a:t>Completed</a:t>
            </a:r>
          </a:p>
        </p:txBody>
      </p:sp>
      <p:sp>
        <p:nvSpPr>
          <p:cNvPr id="67" name="Скругленный прямоугольник 77">
            <a:extLst>
              <a:ext uri="{FF2B5EF4-FFF2-40B4-BE49-F238E27FC236}">
                <a16:creationId xmlns:a16="http://schemas.microsoft.com/office/drawing/2014/main" id="{4284E737-F197-0817-8BD1-63B0CA33944B}"/>
              </a:ext>
            </a:extLst>
          </p:cNvPr>
          <p:cNvSpPr/>
          <p:nvPr/>
        </p:nvSpPr>
        <p:spPr bwMode="gray">
          <a:xfrm>
            <a:off x="2697913" y="5709539"/>
            <a:ext cx="417460" cy="238036"/>
          </a:xfrm>
          <a:prstGeom prst="roundRect">
            <a:avLst>
              <a:gd name="adj" fmla="val 50000"/>
            </a:avLst>
          </a:prstGeom>
          <a:solidFill>
            <a:srgbClr val="92D050"/>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endParaRPr lang="en-US" sz="1100" dirty="0">
              <a:solidFill>
                <a:schemeClr val="accent6"/>
              </a:solidFill>
            </a:endParaRPr>
          </a:p>
        </p:txBody>
      </p:sp>
      <p:sp>
        <p:nvSpPr>
          <p:cNvPr id="68" name="Скругленный прямоугольник 77">
            <a:extLst>
              <a:ext uri="{FF2B5EF4-FFF2-40B4-BE49-F238E27FC236}">
                <a16:creationId xmlns:a16="http://schemas.microsoft.com/office/drawing/2014/main" id="{8D00152D-8284-10A5-D769-2C4C300BCC25}"/>
              </a:ext>
            </a:extLst>
          </p:cNvPr>
          <p:cNvSpPr/>
          <p:nvPr/>
        </p:nvSpPr>
        <p:spPr bwMode="gray">
          <a:xfrm>
            <a:off x="4557436" y="5773346"/>
            <a:ext cx="1067259" cy="169277"/>
          </a:xfrm>
          <a:prstGeom prst="roundRect">
            <a:avLst>
              <a:gd name="adj" fmla="val 0"/>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defRPr/>
            </a:pPr>
            <a:r>
              <a:rPr lang="en-US" sz="1100" dirty="0">
                <a:solidFill>
                  <a:schemeClr val="accent6"/>
                </a:solidFill>
              </a:rPr>
              <a:t>In Progress</a:t>
            </a:r>
          </a:p>
        </p:txBody>
      </p:sp>
      <p:sp>
        <p:nvSpPr>
          <p:cNvPr id="69" name="Скругленный прямоугольник 77">
            <a:extLst>
              <a:ext uri="{FF2B5EF4-FFF2-40B4-BE49-F238E27FC236}">
                <a16:creationId xmlns:a16="http://schemas.microsoft.com/office/drawing/2014/main" id="{A161F436-F8C8-0169-1AAC-C9DE08DD7D7F}"/>
              </a:ext>
            </a:extLst>
          </p:cNvPr>
          <p:cNvSpPr/>
          <p:nvPr/>
        </p:nvSpPr>
        <p:spPr bwMode="gray">
          <a:xfrm>
            <a:off x="4042098" y="5732483"/>
            <a:ext cx="417460" cy="238036"/>
          </a:xfrm>
          <a:prstGeom prst="roundRect">
            <a:avLst>
              <a:gd name="adj" fmla="val 50000"/>
            </a:avLst>
          </a:prstGeom>
          <a:solidFill>
            <a:schemeClr val="tx2">
              <a:lumMod val="20000"/>
              <a:lumOff val="80000"/>
            </a:schemeClr>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endParaRPr lang="en-US" sz="1100" dirty="0">
              <a:solidFill>
                <a:schemeClr val="accent6"/>
              </a:solidFill>
            </a:endParaRPr>
          </a:p>
        </p:txBody>
      </p:sp>
      <p:sp>
        <p:nvSpPr>
          <p:cNvPr id="71" name="Скругленный прямоугольник 77">
            <a:extLst>
              <a:ext uri="{FF2B5EF4-FFF2-40B4-BE49-F238E27FC236}">
                <a16:creationId xmlns:a16="http://schemas.microsoft.com/office/drawing/2014/main" id="{98FF4209-DA31-0D82-4E84-8F26CAEE0BCF}"/>
              </a:ext>
            </a:extLst>
          </p:cNvPr>
          <p:cNvSpPr/>
          <p:nvPr/>
        </p:nvSpPr>
        <p:spPr bwMode="gray">
          <a:xfrm>
            <a:off x="5922501" y="5787921"/>
            <a:ext cx="1067259" cy="169277"/>
          </a:xfrm>
          <a:prstGeom prst="roundRect">
            <a:avLst>
              <a:gd name="adj" fmla="val 0"/>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defRPr/>
            </a:pPr>
            <a:r>
              <a:rPr lang="en-US" sz="1100" dirty="0">
                <a:solidFill>
                  <a:schemeClr val="accent6"/>
                </a:solidFill>
              </a:rPr>
              <a:t>Not yet started</a:t>
            </a:r>
          </a:p>
        </p:txBody>
      </p:sp>
      <p:sp>
        <p:nvSpPr>
          <p:cNvPr id="72" name="Скругленный прямоугольник 77">
            <a:extLst>
              <a:ext uri="{FF2B5EF4-FFF2-40B4-BE49-F238E27FC236}">
                <a16:creationId xmlns:a16="http://schemas.microsoft.com/office/drawing/2014/main" id="{4230A775-0E72-8740-D4D7-A221F1A4D9DD}"/>
              </a:ext>
            </a:extLst>
          </p:cNvPr>
          <p:cNvSpPr/>
          <p:nvPr/>
        </p:nvSpPr>
        <p:spPr bwMode="gray">
          <a:xfrm>
            <a:off x="5407163" y="5747058"/>
            <a:ext cx="417460" cy="238036"/>
          </a:xfrm>
          <a:prstGeom prst="roundRect">
            <a:avLst>
              <a:gd name="adj" fmla="val 50000"/>
            </a:avLst>
          </a:prstGeom>
          <a:solidFill>
            <a:srgbClr val="FAF8F2"/>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endParaRPr lang="en-US" sz="1100" dirty="0">
              <a:solidFill>
                <a:schemeClr val="accent6"/>
              </a:solidFill>
            </a:endParaRPr>
          </a:p>
        </p:txBody>
      </p:sp>
      <p:sp>
        <p:nvSpPr>
          <p:cNvPr id="2" name="Title 2">
            <a:extLst>
              <a:ext uri="{FF2B5EF4-FFF2-40B4-BE49-F238E27FC236}">
                <a16:creationId xmlns:a16="http://schemas.microsoft.com/office/drawing/2014/main" id="{97682D40-E57F-948F-F33C-4C5B1B55C450}"/>
              </a:ext>
            </a:extLst>
          </p:cNvPr>
          <p:cNvSpPr>
            <a:spLocks noGrp="1"/>
          </p:cNvSpPr>
          <p:nvPr>
            <p:ph type="title"/>
          </p:nvPr>
        </p:nvSpPr>
        <p:spPr>
          <a:xfrm>
            <a:off x="457199" y="555639"/>
            <a:ext cx="9601200" cy="304699"/>
          </a:xfrm>
        </p:spPr>
        <p:txBody>
          <a:bodyPr/>
          <a:lstStyle/>
          <a:p>
            <a:r>
              <a:rPr lang="en-US" dirty="0">
                <a:cs typeface="Calibri" panose="020F0502020204030204" pitchFamily="34" charset="0"/>
              </a:rPr>
              <a:t>SGS Cloud Roadmap</a:t>
            </a:r>
            <a:endParaRPr lang="en-US" dirty="0"/>
          </a:p>
        </p:txBody>
      </p:sp>
      <p:sp>
        <p:nvSpPr>
          <p:cNvPr id="35" name="Скругленный прямоугольник 77">
            <a:extLst>
              <a:ext uri="{FF2B5EF4-FFF2-40B4-BE49-F238E27FC236}">
                <a16:creationId xmlns:a16="http://schemas.microsoft.com/office/drawing/2014/main" id="{494095C2-5A1C-7C2B-8DAE-38DA5EE6B403}"/>
              </a:ext>
            </a:extLst>
          </p:cNvPr>
          <p:cNvSpPr/>
          <p:nvPr/>
        </p:nvSpPr>
        <p:spPr bwMode="gray">
          <a:xfrm>
            <a:off x="2590766" y="2405720"/>
            <a:ext cx="2940687" cy="238036"/>
          </a:xfrm>
          <a:prstGeom prst="roundRect">
            <a:avLst>
              <a:gd name="adj" fmla="val 50000"/>
            </a:avLst>
          </a:prstGeom>
          <a:solidFill>
            <a:srgbClr val="92D050"/>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r>
              <a:rPr lang="en-US" sz="1100">
                <a:solidFill>
                  <a:schemeClr val="accent6"/>
                </a:solidFill>
              </a:rPr>
              <a:t>Email</a:t>
            </a:r>
          </a:p>
        </p:txBody>
      </p:sp>
      <p:sp>
        <p:nvSpPr>
          <p:cNvPr id="43" name="Скругленный прямоугольник 77">
            <a:extLst>
              <a:ext uri="{FF2B5EF4-FFF2-40B4-BE49-F238E27FC236}">
                <a16:creationId xmlns:a16="http://schemas.microsoft.com/office/drawing/2014/main" id="{17659EE7-FD5C-AA2F-5409-19AD3EE1946F}"/>
              </a:ext>
            </a:extLst>
          </p:cNvPr>
          <p:cNvSpPr/>
          <p:nvPr/>
        </p:nvSpPr>
        <p:spPr bwMode="gray">
          <a:xfrm>
            <a:off x="2592254" y="1831881"/>
            <a:ext cx="3513069" cy="238036"/>
          </a:xfrm>
          <a:prstGeom prst="roundRect">
            <a:avLst>
              <a:gd name="adj" fmla="val 50000"/>
            </a:avLst>
          </a:prstGeom>
          <a:solidFill>
            <a:srgbClr val="92D050"/>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r>
              <a:rPr lang="en-US" sz="1100" dirty="0">
                <a:solidFill>
                  <a:schemeClr val="accent6"/>
                </a:solidFill>
              </a:rPr>
              <a:t>Cincom - POC</a:t>
            </a:r>
          </a:p>
        </p:txBody>
      </p:sp>
      <p:sp>
        <p:nvSpPr>
          <p:cNvPr id="44" name="Скругленный прямоугольник 77">
            <a:extLst>
              <a:ext uri="{FF2B5EF4-FFF2-40B4-BE49-F238E27FC236}">
                <a16:creationId xmlns:a16="http://schemas.microsoft.com/office/drawing/2014/main" id="{AC27FBB3-7877-E8C5-BA6F-74E92F4588D2}"/>
              </a:ext>
            </a:extLst>
          </p:cNvPr>
          <p:cNvSpPr/>
          <p:nvPr/>
        </p:nvSpPr>
        <p:spPr bwMode="gray">
          <a:xfrm>
            <a:off x="2592422" y="2681208"/>
            <a:ext cx="4042308" cy="238036"/>
          </a:xfrm>
          <a:prstGeom prst="roundRect">
            <a:avLst>
              <a:gd name="adj" fmla="val 50000"/>
            </a:avLst>
          </a:prstGeom>
          <a:solidFill>
            <a:srgbClr val="92D050"/>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r>
              <a:rPr lang="en-US" sz="1100" dirty="0">
                <a:solidFill>
                  <a:schemeClr val="accent6"/>
                </a:solidFill>
              </a:rPr>
              <a:t>CAKS</a:t>
            </a:r>
          </a:p>
        </p:txBody>
      </p:sp>
      <p:sp>
        <p:nvSpPr>
          <p:cNvPr id="45" name="Скругленный прямоугольник 77">
            <a:extLst>
              <a:ext uri="{FF2B5EF4-FFF2-40B4-BE49-F238E27FC236}">
                <a16:creationId xmlns:a16="http://schemas.microsoft.com/office/drawing/2014/main" id="{57E215DF-320A-7BC6-F249-C55E8C430CE5}"/>
              </a:ext>
            </a:extLst>
          </p:cNvPr>
          <p:cNvSpPr/>
          <p:nvPr/>
        </p:nvSpPr>
        <p:spPr bwMode="gray">
          <a:xfrm>
            <a:off x="2603529" y="2970361"/>
            <a:ext cx="4047314" cy="238036"/>
          </a:xfrm>
          <a:prstGeom prst="roundRect">
            <a:avLst>
              <a:gd name="adj" fmla="val 50000"/>
            </a:avLst>
          </a:prstGeom>
          <a:solidFill>
            <a:srgbClr val="92D050"/>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r>
              <a:rPr lang="en-US" sz="1100" dirty="0">
                <a:solidFill>
                  <a:schemeClr val="accent6"/>
                </a:solidFill>
              </a:rPr>
              <a:t>OpenIAM</a:t>
            </a:r>
          </a:p>
        </p:txBody>
      </p:sp>
      <p:sp>
        <p:nvSpPr>
          <p:cNvPr id="46" name="Скругленный прямоугольник 77">
            <a:extLst>
              <a:ext uri="{FF2B5EF4-FFF2-40B4-BE49-F238E27FC236}">
                <a16:creationId xmlns:a16="http://schemas.microsoft.com/office/drawing/2014/main" id="{16772665-37B6-D5BA-1574-A14F3E84D669}"/>
              </a:ext>
            </a:extLst>
          </p:cNvPr>
          <p:cNvSpPr/>
          <p:nvPr/>
        </p:nvSpPr>
        <p:spPr bwMode="gray">
          <a:xfrm>
            <a:off x="2599599" y="2119238"/>
            <a:ext cx="2933151" cy="238036"/>
          </a:xfrm>
          <a:prstGeom prst="roundRect">
            <a:avLst>
              <a:gd name="adj" fmla="val 50000"/>
            </a:avLst>
          </a:prstGeom>
          <a:solidFill>
            <a:srgbClr val="92D050"/>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r>
              <a:rPr lang="en-US" sz="1100">
                <a:solidFill>
                  <a:schemeClr val="accent6"/>
                </a:solidFill>
              </a:rPr>
              <a:t>MFT</a:t>
            </a:r>
          </a:p>
        </p:txBody>
      </p:sp>
      <p:sp>
        <p:nvSpPr>
          <p:cNvPr id="47" name="Скругленный прямоугольник 77">
            <a:extLst>
              <a:ext uri="{FF2B5EF4-FFF2-40B4-BE49-F238E27FC236}">
                <a16:creationId xmlns:a16="http://schemas.microsoft.com/office/drawing/2014/main" id="{A24C38BD-17F6-06CF-F6FD-2F74DB5D20DA}"/>
              </a:ext>
            </a:extLst>
          </p:cNvPr>
          <p:cNvSpPr/>
          <p:nvPr/>
        </p:nvSpPr>
        <p:spPr bwMode="gray">
          <a:xfrm>
            <a:off x="6624921" y="4164723"/>
            <a:ext cx="2683288" cy="245233"/>
          </a:xfrm>
          <a:prstGeom prst="roundRect">
            <a:avLst>
              <a:gd name="adj" fmla="val 50000"/>
            </a:avLst>
          </a:prstGeom>
          <a:solidFill>
            <a:schemeClr val="tx2">
              <a:lumMod val="20000"/>
              <a:lumOff val="80000"/>
            </a:schemeClr>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r>
              <a:rPr lang="en-US" sz="1100" dirty="0">
                <a:solidFill>
                  <a:schemeClr val="accent6"/>
                </a:solidFill>
              </a:rPr>
              <a:t>Certificate Renewal</a:t>
            </a:r>
          </a:p>
        </p:txBody>
      </p:sp>
      <p:sp>
        <p:nvSpPr>
          <p:cNvPr id="48" name="Скругленный прямоугольник 77">
            <a:extLst>
              <a:ext uri="{FF2B5EF4-FFF2-40B4-BE49-F238E27FC236}">
                <a16:creationId xmlns:a16="http://schemas.microsoft.com/office/drawing/2014/main" id="{578867AF-0CE7-5ABD-33BF-164D7DAC3E46}"/>
              </a:ext>
            </a:extLst>
          </p:cNvPr>
          <p:cNvSpPr/>
          <p:nvPr/>
        </p:nvSpPr>
        <p:spPr bwMode="gray">
          <a:xfrm>
            <a:off x="4083577" y="4480779"/>
            <a:ext cx="3718139" cy="238036"/>
          </a:xfrm>
          <a:prstGeom prst="roundRect">
            <a:avLst>
              <a:gd name="adj" fmla="val 50000"/>
            </a:avLst>
          </a:prstGeom>
          <a:solidFill>
            <a:schemeClr val="tx2">
              <a:lumMod val="20000"/>
              <a:lumOff val="80000"/>
            </a:schemeClr>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a:defRPr/>
            </a:pPr>
            <a:r>
              <a:rPr lang="en-US" sz="1100">
                <a:solidFill>
                  <a:schemeClr val="accent6"/>
                </a:solidFill>
              </a:rPr>
              <a:t>Egress</a:t>
            </a:r>
          </a:p>
        </p:txBody>
      </p:sp>
    </p:spTree>
    <p:extLst>
      <p:ext uri="{BB962C8B-B14F-4D97-AF65-F5344CB8AC3E}">
        <p14:creationId xmlns:p14="http://schemas.microsoft.com/office/powerpoint/2010/main" val="177152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a:t>Centralized Logging (Launchpad)</a:t>
            </a:r>
          </a:p>
        </p:txBody>
      </p:sp>
      <p:sp>
        <p:nvSpPr>
          <p:cNvPr id="2" name="Rectangle 1">
            <a:extLst>
              <a:ext uri="{FF2B5EF4-FFF2-40B4-BE49-F238E27FC236}">
                <a16:creationId xmlns:a16="http://schemas.microsoft.com/office/drawing/2014/main" id="{B8E4EEC4-359E-4A95-58FE-078629C8D69E}"/>
              </a:ext>
            </a:extLst>
          </p:cNvPr>
          <p:cNvSpPr/>
          <p:nvPr/>
        </p:nvSpPr>
        <p:spPr bwMode="gray">
          <a:xfrm>
            <a:off x="541603"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25" name="Group 24">
            <a:extLst>
              <a:ext uri="{FF2B5EF4-FFF2-40B4-BE49-F238E27FC236}">
                <a16:creationId xmlns:a16="http://schemas.microsoft.com/office/drawing/2014/main" id="{C0E53D5A-7129-EDE6-1DB6-6E890BF5AC36}"/>
              </a:ext>
            </a:extLst>
          </p:cNvPr>
          <p:cNvGrpSpPr/>
          <p:nvPr/>
        </p:nvGrpSpPr>
        <p:grpSpPr>
          <a:xfrm>
            <a:off x="1300210" y="1046835"/>
            <a:ext cx="1080000" cy="1080000"/>
            <a:chOff x="1688306" y="1431988"/>
            <a:chExt cx="1260000" cy="1260000"/>
          </a:xfrm>
        </p:grpSpPr>
        <p:sp>
          <p:nvSpPr>
            <p:cNvPr id="24" name="Oval 23">
              <a:extLst>
                <a:ext uri="{FF2B5EF4-FFF2-40B4-BE49-F238E27FC236}">
                  <a16:creationId xmlns:a16="http://schemas.microsoft.com/office/drawing/2014/main" id="{29D96439-C1E4-8806-AC69-F4E9A9C18786}"/>
                </a:ext>
              </a:extLst>
            </p:cNvPr>
            <p:cNvSpPr/>
            <p:nvPr/>
          </p:nvSpPr>
          <p:spPr bwMode="gray">
            <a:xfrm>
              <a:off x="1688306" y="1431988"/>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5" name="Oval 14">
              <a:extLst>
                <a:ext uri="{FF2B5EF4-FFF2-40B4-BE49-F238E27FC236}">
                  <a16:creationId xmlns:a16="http://schemas.microsoft.com/office/drawing/2014/main" id="{14C7719C-9445-636D-374C-5B16598CB7D4}"/>
                </a:ext>
              </a:extLst>
            </p:cNvPr>
            <p:cNvSpPr/>
            <p:nvPr/>
          </p:nvSpPr>
          <p:spPr bwMode="gray">
            <a:xfrm>
              <a:off x="1778697" y="152519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pic>
          <p:nvPicPr>
            <p:cNvPr id="14" name="Graphic 13" descr="Folder Search with solid fill">
              <a:extLst>
                <a:ext uri="{FF2B5EF4-FFF2-40B4-BE49-F238E27FC236}">
                  <a16:creationId xmlns:a16="http://schemas.microsoft.com/office/drawing/2014/main" id="{622909AC-B19A-137F-F02A-A0B6BA547D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8590" y="1691014"/>
              <a:ext cx="884934" cy="884934"/>
            </a:xfrm>
            <a:prstGeom prst="rect">
              <a:avLst/>
            </a:prstGeom>
          </p:spPr>
        </p:pic>
      </p:grpSp>
      <p:sp>
        <p:nvSpPr>
          <p:cNvPr id="44" name="TextBox 43">
            <a:extLst>
              <a:ext uri="{FF2B5EF4-FFF2-40B4-BE49-F238E27FC236}">
                <a16:creationId xmlns:a16="http://schemas.microsoft.com/office/drawing/2014/main" id="{456B8A65-067E-5AFE-2660-6619A6D15189}"/>
              </a:ext>
            </a:extLst>
          </p:cNvPr>
          <p:cNvSpPr txBox="1"/>
          <p:nvPr/>
        </p:nvSpPr>
        <p:spPr bwMode="gray">
          <a:xfrm>
            <a:off x="676081" y="2147854"/>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Objective</a:t>
            </a:r>
          </a:p>
        </p:txBody>
      </p:sp>
      <p:sp>
        <p:nvSpPr>
          <p:cNvPr id="7" name="Rectangle 6">
            <a:extLst>
              <a:ext uri="{FF2B5EF4-FFF2-40B4-BE49-F238E27FC236}">
                <a16:creationId xmlns:a16="http://schemas.microsoft.com/office/drawing/2014/main" id="{3FF8EABB-46E7-41BD-A687-54B4FAD8A178}"/>
              </a:ext>
            </a:extLst>
          </p:cNvPr>
          <p:cNvSpPr/>
          <p:nvPr/>
        </p:nvSpPr>
        <p:spPr bwMode="gray">
          <a:xfrm>
            <a:off x="6000949"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 name="Rectangle 4">
            <a:extLst>
              <a:ext uri="{FF2B5EF4-FFF2-40B4-BE49-F238E27FC236}">
                <a16:creationId xmlns:a16="http://schemas.microsoft.com/office/drawing/2014/main" id="{51D5DB87-0ECD-06AC-2BD6-43C8E4938E5E}"/>
              </a:ext>
            </a:extLst>
          </p:cNvPr>
          <p:cNvSpPr/>
          <p:nvPr/>
        </p:nvSpPr>
        <p:spPr bwMode="gray">
          <a:xfrm>
            <a:off x="3271276" y="1923853"/>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8" name="TextBox 7">
            <a:extLst>
              <a:ext uri="{FF2B5EF4-FFF2-40B4-BE49-F238E27FC236}">
                <a16:creationId xmlns:a16="http://schemas.microsoft.com/office/drawing/2014/main" id="{6A60BCF3-9B72-2F24-9ACB-375E7940C5EC}"/>
              </a:ext>
            </a:extLst>
          </p:cNvPr>
          <p:cNvSpPr txBox="1"/>
          <p:nvPr/>
        </p:nvSpPr>
        <p:spPr bwMode="gray">
          <a:xfrm>
            <a:off x="3443743" y="2147854"/>
            <a:ext cx="2160000" cy="430887"/>
          </a:xfrm>
          <a:prstGeom prst="rect">
            <a:avLst/>
          </a:prstGeom>
          <a:noFill/>
        </p:spPr>
        <p:txBody>
          <a:bodyPr vert="horz" wrap="square" lIns="0" tIns="0" rIns="0" bIns="0" rtlCol="0">
            <a:spAutoFit/>
          </a:bodyPr>
          <a:lstStyle/>
          <a:p>
            <a:pPr algn="ctr">
              <a:spcBef>
                <a:spcPts val="600"/>
              </a:spcBef>
              <a:spcAft>
                <a:spcPts val="600"/>
              </a:spcAft>
            </a:pPr>
            <a:r>
              <a:rPr lang="en-US" sz="1400" b="1" dirty="0">
                <a:solidFill>
                  <a:schemeClr val="tx2"/>
                </a:solidFill>
              </a:rPr>
              <a:t>Benefits to Application Team</a:t>
            </a:r>
          </a:p>
        </p:txBody>
      </p:sp>
      <p:sp>
        <p:nvSpPr>
          <p:cNvPr id="11" name="Rectangle 10">
            <a:extLst>
              <a:ext uri="{FF2B5EF4-FFF2-40B4-BE49-F238E27FC236}">
                <a16:creationId xmlns:a16="http://schemas.microsoft.com/office/drawing/2014/main" id="{99EB9950-CCB2-48C2-2ECE-9619154A1DBE}"/>
              </a:ext>
            </a:extLst>
          </p:cNvPr>
          <p:cNvSpPr/>
          <p:nvPr/>
        </p:nvSpPr>
        <p:spPr bwMode="gray">
          <a:xfrm>
            <a:off x="8715556"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3" name="TextBox 12">
            <a:extLst>
              <a:ext uri="{FF2B5EF4-FFF2-40B4-BE49-F238E27FC236}">
                <a16:creationId xmlns:a16="http://schemas.microsoft.com/office/drawing/2014/main" id="{4FA293E0-5BBA-FF6B-5822-C54EFAAC8B4A}"/>
              </a:ext>
            </a:extLst>
          </p:cNvPr>
          <p:cNvSpPr txBox="1"/>
          <p:nvPr/>
        </p:nvSpPr>
        <p:spPr bwMode="gray">
          <a:xfrm>
            <a:off x="6157201" y="2151195"/>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Initial Setup</a:t>
            </a:r>
          </a:p>
        </p:txBody>
      </p:sp>
      <p:grpSp>
        <p:nvGrpSpPr>
          <p:cNvPr id="40" name="Group 39">
            <a:extLst>
              <a:ext uri="{FF2B5EF4-FFF2-40B4-BE49-F238E27FC236}">
                <a16:creationId xmlns:a16="http://schemas.microsoft.com/office/drawing/2014/main" id="{E9BA027A-21BA-C462-0FCF-90D721637286}"/>
              </a:ext>
            </a:extLst>
          </p:cNvPr>
          <p:cNvGrpSpPr/>
          <p:nvPr/>
        </p:nvGrpSpPr>
        <p:grpSpPr>
          <a:xfrm>
            <a:off x="9455862" y="1052512"/>
            <a:ext cx="1080000" cy="1080000"/>
            <a:chOff x="9110598" y="4625235"/>
            <a:chExt cx="1260000" cy="1260000"/>
          </a:xfrm>
        </p:grpSpPr>
        <p:grpSp>
          <p:nvGrpSpPr>
            <p:cNvPr id="34" name="Group 33">
              <a:extLst>
                <a:ext uri="{FF2B5EF4-FFF2-40B4-BE49-F238E27FC236}">
                  <a16:creationId xmlns:a16="http://schemas.microsoft.com/office/drawing/2014/main" id="{61AA1EB8-EA7F-DC69-09E6-7FED3B0AF8EC}"/>
                </a:ext>
              </a:extLst>
            </p:cNvPr>
            <p:cNvGrpSpPr/>
            <p:nvPr/>
          </p:nvGrpSpPr>
          <p:grpSpPr>
            <a:xfrm>
              <a:off x="9110598" y="4625235"/>
              <a:ext cx="1260000" cy="1260000"/>
              <a:chOff x="1678489" y="1465545"/>
              <a:chExt cx="1260000" cy="1260000"/>
            </a:xfrm>
          </p:grpSpPr>
          <p:sp>
            <p:nvSpPr>
              <p:cNvPr id="35" name="Oval 34">
                <a:extLst>
                  <a:ext uri="{FF2B5EF4-FFF2-40B4-BE49-F238E27FC236}">
                    <a16:creationId xmlns:a16="http://schemas.microsoft.com/office/drawing/2014/main" id="{ECA2E02E-4B0C-17C5-7C73-A03A6E71C126}"/>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6" name="Oval 35">
                <a:extLst>
                  <a:ext uri="{FF2B5EF4-FFF2-40B4-BE49-F238E27FC236}">
                    <a16:creationId xmlns:a16="http://schemas.microsoft.com/office/drawing/2014/main" id="{E26CACAC-4443-CE23-547A-64E41CD5DB53}"/>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6" name="Graphic 5" descr="Tools with solid fill">
              <a:extLst>
                <a:ext uri="{FF2B5EF4-FFF2-40B4-BE49-F238E27FC236}">
                  <a16:creationId xmlns:a16="http://schemas.microsoft.com/office/drawing/2014/main" id="{D0355FE3-27BC-9AFA-14CE-40B81F66BB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7645" y="4829757"/>
              <a:ext cx="846321" cy="846321"/>
            </a:xfrm>
            <a:prstGeom prst="rect">
              <a:avLst/>
            </a:prstGeom>
          </p:spPr>
        </p:pic>
      </p:grpSp>
      <p:grpSp>
        <p:nvGrpSpPr>
          <p:cNvPr id="43" name="Group 42">
            <a:extLst>
              <a:ext uri="{FF2B5EF4-FFF2-40B4-BE49-F238E27FC236}">
                <a16:creationId xmlns:a16="http://schemas.microsoft.com/office/drawing/2014/main" id="{E3F82BCF-C012-89AC-9CDF-5BA4433FA827}"/>
              </a:ext>
            </a:extLst>
          </p:cNvPr>
          <p:cNvGrpSpPr/>
          <p:nvPr/>
        </p:nvGrpSpPr>
        <p:grpSpPr>
          <a:xfrm>
            <a:off x="3993941" y="1060291"/>
            <a:ext cx="1080000" cy="1080000"/>
            <a:chOff x="3033387" y="3365235"/>
            <a:chExt cx="1260000" cy="1260000"/>
          </a:xfrm>
        </p:grpSpPr>
        <p:grpSp>
          <p:nvGrpSpPr>
            <p:cNvPr id="27" name="Group 26">
              <a:extLst>
                <a:ext uri="{FF2B5EF4-FFF2-40B4-BE49-F238E27FC236}">
                  <a16:creationId xmlns:a16="http://schemas.microsoft.com/office/drawing/2014/main" id="{6B590417-B590-3412-DCC3-1CB65F791739}"/>
                </a:ext>
              </a:extLst>
            </p:cNvPr>
            <p:cNvGrpSpPr/>
            <p:nvPr/>
          </p:nvGrpSpPr>
          <p:grpSpPr>
            <a:xfrm>
              <a:off x="3033387" y="3365235"/>
              <a:ext cx="1260000" cy="1260000"/>
              <a:chOff x="1678489" y="1465545"/>
              <a:chExt cx="1260000" cy="1260000"/>
            </a:xfrm>
          </p:grpSpPr>
          <p:sp>
            <p:nvSpPr>
              <p:cNvPr id="28" name="Oval 27">
                <a:extLst>
                  <a:ext uri="{FF2B5EF4-FFF2-40B4-BE49-F238E27FC236}">
                    <a16:creationId xmlns:a16="http://schemas.microsoft.com/office/drawing/2014/main" id="{0D7C0ECD-B6A3-80F5-0B31-AE994DD5CA57}"/>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9" name="Oval 28">
                <a:extLst>
                  <a:ext uri="{FF2B5EF4-FFF2-40B4-BE49-F238E27FC236}">
                    <a16:creationId xmlns:a16="http://schemas.microsoft.com/office/drawing/2014/main" id="{E53EDFE9-1E1C-B270-7ECD-D17DD4BEEF55}"/>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12" name="Graphic 11" descr="Questions with solid fill">
              <a:extLst>
                <a:ext uri="{FF2B5EF4-FFF2-40B4-BE49-F238E27FC236}">
                  <a16:creationId xmlns:a16="http://schemas.microsoft.com/office/drawing/2014/main" id="{3E43A866-9BF8-81FB-65BD-1A59642314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4686" y="3541167"/>
              <a:ext cx="914400" cy="914400"/>
            </a:xfrm>
            <a:prstGeom prst="rect">
              <a:avLst/>
            </a:prstGeom>
          </p:spPr>
        </p:pic>
      </p:grpSp>
      <p:grpSp>
        <p:nvGrpSpPr>
          <p:cNvPr id="42" name="Group 41">
            <a:extLst>
              <a:ext uri="{FF2B5EF4-FFF2-40B4-BE49-F238E27FC236}">
                <a16:creationId xmlns:a16="http://schemas.microsoft.com/office/drawing/2014/main" id="{EBEF676F-675A-E047-3344-9F37361057D0}"/>
              </a:ext>
            </a:extLst>
          </p:cNvPr>
          <p:cNvGrpSpPr/>
          <p:nvPr/>
        </p:nvGrpSpPr>
        <p:grpSpPr>
          <a:xfrm>
            <a:off x="6741255" y="1046835"/>
            <a:ext cx="1080000" cy="1080000"/>
            <a:chOff x="5336877" y="3603797"/>
            <a:chExt cx="1260000" cy="1260000"/>
          </a:xfrm>
        </p:grpSpPr>
        <p:grpSp>
          <p:nvGrpSpPr>
            <p:cNvPr id="31" name="Group 30">
              <a:extLst>
                <a:ext uri="{FF2B5EF4-FFF2-40B4-BE49-F238E27FC236}">
                  <a16:creationId xmlns:a16="http://schemas.microsoft.com/office/drawing/2014/main" id="{12EDAB4E-B702-2496-36D9-CB9B332A55E8}"/>
                </a:ext>
              </a:extLst>
            </p:cNvPr>
            <p:cNvGrpSpPr/>
            <p:nvPr/>
          </p:nvGrpSpPr>
          <p:grpSpPr>
            <a:xfrm>
              <a:off x="5336877" y="3603797"/>
              <a:ext cx="1260000" cy="1260000"/>
              <a:chOff x="1678489" y="1465545"/>
              <a:chExt cx="1260000" cy="1260000"/>
            </a:xfrm>
          </p:grpSpPr>
          <p:sp>
            <p:nvSpPr>
              <p:cNvPr id="32" name="Oval 31">
                <a:extLst>
                  <a:ext uri="{FF2B5EF4-FFF2-40B4-BE49-F238E27FC236}">
                    <a16:creationId xmlns:a16="http://schemas.microsoft.com/office/drawing/2014/main" id="{44E1A519-2499-E5DC-88B0-6116AEEB7045}"/>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3" name="Oval 32">
                <a:extLst>
                  <a:ext uri="{FF2B5EF4-FFF2-40B4-BE49-F238E27FC236}">
                    <a16:creationId xmlns:a16="http://schemas.microsoft.com/office/drawing/2014/main" id="{8D19D605-70BB-BEB0-8CB1-0957736C0F36}"/>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10" name="Graphic 9" descr="Gears with solid fill">
              <a:extLst>
                <a:ext uri="{FF2B5EF4-FFF2-40B4-BE49-F238E27FC236}">
                  <a16:creationId xmlns:a16="http://schemas.microsoft.com/office/drawing/2014/main" id="{0F29AA0E-03DD-01BE-7146-1DE9D8AB42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19885" y="3774280"/>
              <a:ext cx="914400" cy="914400"/>
            </a:xfrm>
            <a:prstGeom prst="rect">
              <a:avLst/>
            </a:prstGeom>
          </p:spPr>
        </p:pic>
      </p:grpSp>
      <p:sp>
        <p:nvSpPr>
          <p:cNvPr id="9" name="TextBox 8">
            <a:extLst>
              <a:ext uri="{FF2B5EF4-FFF2-40B4-BE49-F238E27FC236}">
                <a16:creationId xmlns:a16="http://schemas.microsoft.com/office/drawing/2014/main" id="{49B8E023-89CC-55F5-B161-45CB81F281CA}"/>
              </a:ext>
            </a:extLst>
          </p:cNvPr>
          <p:cNvSpPr txBox="1"/>
          <p:nvPr/>
        </p:nvSpPr>
        <p:spPr bwMode="gray">
          <a:xfrm>
            <a:off x="8881418" y="2169589"/>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Responsibilities</a:t>
            </a:r>
          </a:p>
        </p:txBody>
      </p:sp>
      <p:graphicFrame>
        <p:nvGraphicFramePr>
          <p:cNvPr id="16" name="Table 15">
            <a:extLst>
              <a:ext uri="{FF2B5EF4-FFF2-40B4-BE49-F238E27FC236}">
                <a16:creationId xmlns:a16="http://schemas.microsoft.com/office/drawing/2014/main" id="{B4B94A7F-CB8E-41A6-31F4-E824C7F65AE9}"/>
              </a:ext>
            </a:extLst>
          </p:cNvPr>
          <p:cNvGraphicFramePr>
            <a:graphicFrameLocks noGrp="1"/>
          </p:cNvGraphicFramePr>
          <p:nvPr/>
        </p:nvGraphicFramePr>
        <p:xfrm>
          <a:off x="720086" y="2447736"/>
          <a:ext cx="2160000" cy="146304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400" b="0" u="none" strike="noStrike" dirty="0">
                          <a:effectLst/>
                          <a:latin typeface="Calibri" panose="020F0502020204030204" pitchFamily="34" charset="0"/>
                          <a:cs typeface="Calibri" panose="020F0502020204030204" pitchFamily="34" charset="0"/>
                        </a:rPr>
                        <a:t>To store all cloud resources and application logs at a centralized location.</a:t>
                      </a:r>
                      <a:endParaRPr lang="en-IN" sz="1400" b="0" i="0" u="none" strike="noStrike" dirty="0">
                        <a:effectLst/>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91950995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400" dirty="0">
                          <a:latin typeface="Calibri" panose="020F0502020204030204" pitchFamily="34" charset="0"/>
                          <a:cs typeface="Calibri" panose="020F0502020204030204" pitchFamily="34" charset="0"/>
                        </a:rPr>
                        <a:t>Retention of logs as per the applicable compliance policies.</a:t>
                      </a:r>
                      <a:endParaRPr lang="en-US" sz="1400" b="1"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3847222590"/>
                  </a:ext>
                </a:extLst>
              </a:tr>
            </a:tbl>
          </a:graphicData>
        </a:graphic>
      </p:graphicFrame>
      <p:graphicFrame>
        <p:nvGraphicFramePr>
          <p:cNvPr id="17" name="Table 16">
            <a:extLst>
              <a:ext uri="{FF2B5EF4-FFF2-40B4-BE49-F238E27FC236}">
                <a16:creationId xmlns:a16="http://schemas.microsoft.com/office/drawing/2014/main" id="{9FE62FE1-12C2-3F5D-5E64-67D695C1DDD1}"/>
              </a:ext>
            </a:extLst>
          </p:cNvPr>
          <p:cNvGraphicFramePr>
            <a:graphicFrameLocks noGrp="1"/>
          </p:cNvGraphicFramePr>
          <p:nvPr/>
        </p:nvGraphicFramePr>
        <p:xfrm>
          <a:off x="3443743" y="2586931"/>
          <a:ext cx="2160000" cy="198120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spcBef>
                          <a:spcPts val="600"/>
                        </a:spcBef>
                        <a:spcAft>
                          <a:spcPts val="600"/>
                        </a:spcAft>
                        <a:buFont typeface="Arial" panose="020B0604020202020204" pitchFamily="34" charset="0"/>
                        <a:buNone/>
                      </a:pPr>
                      <a:r>
                        <a:rPr lang="en-IN" sz="1400" b="0" u="none" strike="noStrike" dirty="0">
                          <a:effectLst/>
                          <a:latin typeface="Calibri" panose="020F0502020204030204" pitchFamily="34" charset="0"/>
                          <a:cs typeface="Calibri" panose="020F0502020204030204" pitchFamily="34" charset="0"/>
                        </a:rPr>
                        <a:t>Logs are stored centrally to meet security and compliance. </a:t>
                      </a:r>
                      <a:endParaRPr lang="en-IN" sz="1400" b="0" i="0" u="none" strike="noStrike" dirty="0">
                        <a:effectLst/>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919509955"/>
                  </a:ext>
                </a:extLst>
              </a:tr>
              <a:tr h="370840">
                <a:tc>
                  <a:txBody>
                    <a:bodyPr/>
                    <a:lstStyle/>
                    <a:p>
                      <a:pPr marL="0" indent="0" algn="l">
                        <a:spcBef>
                          <a:spcPts val="600"/>
                        </a:spcBef>
                        <a:spcAft>
                          <a:spcPts val="600"/>
                        </a:spcAft>
                        <a:buFont typeface="Arial" panose="020B0604020202020204" pitchFamily="34" charset="0"/>
                        <a:buNone/>
                      </a:pPr>
                      <a:r>
                        <a:rPr lang="en-IN" sz="1400" b="0" u="none" strike="noStrike" dirty="0">
                          <a:effectLst/>
                          <a:latin typeface="Calibri" panose="020F0502020204030204" pitchFamily="34" charset="0"/>
                          <a:cs typeface="Calibri" panose="020F0502020204030204" pitchFamily="34" charset="0"/>
                        </a:rPr>
                        <a:t>Automatic log collection (except application </a:t>
                      </a:r>
                      <a:r>
                        <a:rPr lang="en-IN" sz="1400" dirty="0">
                          <a:latin typeface="Calibri" panose="020F0502020204030204" pitchFamily="34" charset="0"/>
                          <a:cs typeface="Calibri" panose="020F0502020204030204" pitchFamily="34" charset="0"/>
                        </a:rPr>
                        <a:t>l</a:t>
                      </a:r>
                      <a:r>
                        <a:rPr lang="en-IN" sz="1400" b="0" u="none" strike="noStrike" dirty="0">
                          <a:effectLst/>
                          <a:latin typeface="Calibri" panose="020F0502020204030204" pitchFamily="34" charset="0"/>
                          <a:cs typeface="Calibri" panose="020F0502020204030204" pitchFamily="34" charset="0"/>
                        </a:rPr>
                        <a:t>ogs). </a:t>
                      </a:r>
                      <a:endParaRPr lang="en-IN" sz="1400" b="0" i="0" u="none" strike="noStrike" dirty="0">
                        <a:effectLst/>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3847222590"/>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IN" sz="1400" b="0" u="none" strike="noStrike" dirty="0">
                          <a:effectLst/>
                          <a:latin typeface="Calibri" panose="020F0502020204030204" pitchFamily="34" charset="0"/>
                          <a:cs typeface="Calibri" panose="020F0502020204030204" pitchFamily="34" charset="0"/>
                        </a:rPr>
                        <a:t>All types of logs collected e.g., Audit, Activity, AAD, VM etc.</a:t>
                      </a:r>
                      <a:endParaRPr lang="en-IN" sz="1400" b="0" i="0" u="none" strike="noStrike" dirty="0">
                        <a:effectLst/>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75026122"/>
                  </a:ext>
                </a:extLst>
              </a:tr>
            </a:tbl>
          </a:graphicData>
        </a:graphic>
      </p:graphicFrame>
      <p:graphicFrame>
        <p:nvGraphicFramePr>
          <p:cNvPr id="18" name="Table 17">
            <a:extLst>
              <a:ext uri="{FF2B5EF4-FFF2-40B4-BE49-F238E27FC236}">
                <a16:creationId xmlns:a16="http://schemas.microsoft.com/office/drawing/2014/main" id="{0E04B22E-5C65-074B-E5ED-A45D78833B32}"/>
              </a:ext>
            </a:extLst>
          </p:cNvPr>
          <p:cNvGraphicFramePr>
            <a:graphicFrameLocks noGrp="1"/>
          </p:cNvGraphicFramePr>
          <p:nvPr/>
        </p:nvGraphicFramePr>
        <p:xfrm>
          <a:off x="6210004" y="2447736"/>
          <a:ext cx="2160000" cy="73152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buFont typeface="Arial" panose="020B0604020202020204" pitchFamily="34" charset="0"/>
                        <a:buNone/>
                      </a:pPr>
                      <a:r>
                        <a:rPr lang="en-IN" sz="1400" b="0" i="0" u="none" strike="noStrike" dirty="0">
                          <a:effectLst/>
                          <a:latin typeface="Calibri" panose="020F0502020204030204" pitchFamily="34" charset="0"/>
                        </a:rPr>
                        <a:t>Taken care as part of application team onboarding process.</a:t>
                      </a:r>
                    </a:p>
                  </a:txBody>
                  <a:tcPr>
                    <a:solidFill>
                      <a:schemeClr val="bg2"/>
                    </a:solidFill>
                  </a:tcPr>
                </a:tc>
                <a:extLst>
                  <a:ext uri="{0D108BD9-81ED-4DB2-BD59-A6C34878D82A}">
                    <a16:rowId xmlns:a16="http://schemas.microsoft.com/office/drawing/2014/main" val="2919509955"/>
                  </a:ext>
                </a:extLst>
              </a:tr>
            </a:tbl>
          </a:graphicData>
        </a:graphic>
      </p:graphicFrame>
      <p:graphicFrame>
        <p:nvGraphicFramePr>
          <p:cNvPr id="19" name="Table 18">
            <a:extLst>
              <a:ext uri="{FF2B5EF4-FFF2-40B4-BE49-F238E27FC236}">
                <a16:creationId xmlns:a16="http://schemas.microsoft.com/office/drawing/2014/main" id="{C5237BA4-F4B3-6F52-4935-BFE6A9DF03CB}"/>
              </a:ext>
            </a:extLst>
          </p:cNvPr>
          <p:cNvGraphicFramePr>
            <a:graphicFrameLocks noGrp="1"/>
          </p:cNvGraphicFramePr>
          <p:nvPr/>
        </p:nvGraphicFramePr>
        <p:xfrm>
          <a:off x="8924611" y="2731043"/>
          <a:ext cx="2160000" cy="219456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spcBef>
                          <a:spcPts val="600"/>
                        </a:spcBef>
                        <a:spcAft>
                          <a:spcPts val="600"/>
                        </a:spcAft>
                        <a:buFont typeface="Arial" panose="020B0604020202020204" pitchFamily="34" charset="0"/>
                        <a:buNone/>
                      </a:pPr>
                      <a:r>
                        <a:rPr lang="en-IN" sz="1400" b="0" i="0" u="none" strike="noStrike" dirty="0">
                          <a:effectLst/>
                          <a:latin typeface="Calibri" panose="020F0502020204030204" pitchFamily="34" charset="0"/>
                        </a:rPr>
                        <a:t>Provisioning the subscription to ensure logs are collected automatically (except Application logs).</a:t>
                      </a:r>
                    </a:p>
                  </a:txBody>
                  <a:tcPr>
                    <a:solidFill>
                      <a:schemeClr val="bg2"/>
                    </a:solidFill>
                  </a:tcPr>
                </a:tc>
                <a:extLst>
                  <a:ext uri="{0D108BD9-81ED-4DB2-BD59-A6C34878D82A}">
                    <a16:rowId xmlns:a16="http://schemas.microsoft.com/office/drawing/2014/main" val="2919509955"/>
                  </a:ext>
                </a:extLst>
              </a:tr>
              <a:tr h="370840">
                <a:tc>
                  <a:txBody>
                    <a:bodyPr/>
                    <a:lstStyle/>
                    <a:p>
                      <a:pPr marL="0" indent="0" algn="l">
                        <a:spcBef>
                          <a:spcPts val="600"/>
                        </a:spcBef>
                        <a:spcAft>
                          <a:spcPts val="600"/>
                        </a:spcAft>
                        <a:buFont typeface="Arial" panose="020B0604020202020204" pitchFamily="34" charset="0"/>
                        <a:buNone/>
                      </a:pPr>
                      <a:r>
                        <a:rPr lang="en-IN" sz="1400" b="0" i="0" u="none" strike="noStrike" dirty="0">
                          <a:effectLst/>
                          <a:latin typeface="Calibri" panose="020F0502020204030204" pitchFamily="34" charset="0"/>
                        </a:rPr>
                        <a:t>Fix any issues, if logs are not collected.</a:t>
                      </a:r>
                    </a:p>
                  </a:txBody>
                  <a:tcPr>
                    <a:solidFill>
                      <a:schemeClr val="bg2"/>
                    </a:solidFill>
                  </a:tcPr>
                </a:tc>
                <a:extLst>
                  <a:ext uri="{0D108BD9-81ED-4DB2-BD59-A6C34878D82A}">
                    <a16:rowId xmlns:a16="http://schemas.microsoft.com/office/drawing/2014/main" val="3847222590"/>
                  </a:ext>
                </a:extLst>
              </a:tr>
              <a:tr h="437704">
                <a:tc>
                  <a:txBody>
                    <a:bodyPr/>
                    <a:lstStyle/>
                    <a:p>
                      <a:pPr marL="0" indent="0" algn="l">
                        <a:spcBef>
                          <a:spcPts val="600"/>
                        </a:spcBef>
                        <a:spcAft>
                          <a:spcPts val="600"/>
                        </a:spcAft>
                        <a:buFont typeface="Arial" panose="020B0604020202020204" pitchFamily="34" charset="0"/>
                        <a:buNone/>
                      </a:pPr>
                      <a:r>
                        <a:rPr lang="en-IN" sz="1400" dirty="0">
                          <a:latin typeface="Calibri" panose="020F0502020204030204" pitchFamily="34" charset="0"/>
                        </a:rPr>
                        <a:t>Retain the logs as per the applicable compliance policies.</a:t>
                      </a:r>
                      <a:endParaRPr lang="en-IN" sz="1400" b="0" i="0" u="none" strike="noStrike" dirty="0">
                        <a:effectLst/>
                        <a:latin typeface="Calibri" panose="020F0502020204030204" pitchFamily="34" charset="0"/>
                      </a:endParaRPr>
                    </a:p>
                  </a:txBody>
                  <a:tcPr>
                    <a:solidFill>
                      <a:schemeClr val="bg2"/>
                    </a:solidFill>
                  </a:tcPr>
                </a:tc>
                <a:extLst>
                  <a:ext uri="{0D108BD9-81ED-4DB2-BD59-A6C34878D82A}">
                    <a16:rowId xmlns:a16="http://schemas.microsoft.com/office/drawing/2014/main" val="275026122"/>
                  </a:ext>
                </a:extLst>
              </a:tr>
            </a:tbl>
          </a:graphicData>
        </a:graphic>
      </p:graphicFrame>
      <p:sp>
        <p:nvSpPr>
          <p:cNvPr id="20" name="TextBox 19">
            <a:extLst>
              <a:ext uri="{FF2B5EF4-FFF2-40B4-BE49-F238E27FC236}">
                <a16:creationId xmlns:a16="http://schemas.microsoft.com/office/drawing/2014/main" id="{9BF3489C-1A6C-E725-E52B-42E1D0711878}"/>
              </a:ext>
            </a:extLst>
          </p:cNvPr>
          <p:cNvSpPr txBox="1"/>
          <p:nvPr/>
        </p:nvSpPr>
        <p:spPr bwMode="gray">
          <a:xfrm>
            <a:off x="8881418" y="2450316"/>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Tier0</a:t>
            </a:r>
          </a:p>
        </p:txBody>
      </p:sp>
      <p:sp>
        <p:nvSpPr>
          <p:cNvPr id="21" name="TextBox 20">
            <a:extLst>
              <a:ext uri="{FF2B5EF4-FFF2-40B4-BE49-F238E27FC236}">
                <a16:creationId xmlns:a16="http://schemas.microsoft.com/office/drawing/2014/main" id="{7150E8AA-9B69-A37E-836F-BF991309AC00}"/>
              </a:ext>
            </a:extLst>
          </p:cNvPr>
          <p:cNvSpPr txBox="1"/>
          <p:nvPr/>
        </p:nvSpPr>
        <p:spPr bwMode="gray">
          <a:xfrm>
            <a:off x="8915862" y="4993529"/>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dirty="0">
                <a:solidFill>
                  <a:schemeClr val="tx2"/>
                </a:solidFill>
              </a:rPr>
              <a:t>Application Team</a:t>
            </a:r>
          </a:p>
        </p:txBody>
      </p:sp>
      <p:graphicFrame>
        <p:nvGraphicFramePr>
          <p:cNvPr id="22" name="Table 21">
            <a:extLst>
              <a:ext uri="{FF2B5EF4-FFF2-40B4-BE49-F238E27FC236}">
                <a16:creationId xmlns:a16="http://schemas.microsoft.com/office/drawing/2014/main" id="{DEC8E052-7FBC-FDFB-2A26-626481EF47A4}"/>
              </a:ext>
            </a:extLst>
          </p:cNvPr>
          <p:cNvGraphicFramePr>
            <a:graphicFrameLocks noGrp="1"/>
          </p:cNvGraphicFramePr>
          <p:nvPr/>
        </p:nvGraphicFramePr>
        <p:xfrm>
          <a:off x="8924611" y="5272302"/>
          <a:ext cx="2160000" cy="51816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151576">
                <a:tc>
                  <a:txBody>
                    <a:bodyPr/>
                    <a:lstStyle/>
                    <a:p>
                      <a:pPr marL="0" indent="0" algn="l">
                        <a:spcBef>
                          <a:spcPts val="600"/>
                        </a:spcBef>
                        <a:spcAft>
                          <a:spcPts val="600"/>
                        </a:spcAft>
                        <a:buFont typeface="Arial" panose="020B0604020202020204" pitchFamily="34" charset="0"/>
                        <a:buNone/>
                      </a:pPr>
                      <a:r>
                        <a:rPr lang="en-IN" sz="1400" b="0" i="0" u="none" strike="noStrike" dirty="0">
                          <a:effectLst/>
                          <a:latin typeface="Calibri" panose="020F0502020204030204" pitchFamily="34" charset="0"/>
                        </a:rPr>
                        <a:t>Integration of application logs with Tier0</a:t>
                      </a:r>
                      <a:endParaRPr lang="en-IN" sz="1400" b="0" i="0" dirty="0">
                        <a:effectLst/>
                        <a:latin typeface="Nunito" pitchFamily="2" charset="77"/>
                      </a:endParaRPr>
                    </a:p>
                  </a:txBody>
                  <a:tcPr>
                    <a:solidFill>
                      <a:schemeClr val="bg2"/>
                    </a:solidFill>
                  </a:tcPr>
                </a:tc>
                <a:extLst>
                  <a:ext uri="{0D108BD9-81ED-4DB2-BD59-A6C34878D82A}">
                    <a16:rowId xmlns:a16="http://schemas.microsoft.com/office/drawing/2014/main" val="2919509955"/>
                  </a:ext>
                </a:extLst>
              </a:tr>
            </a:tbl>
          </a:graphicData>
        </a:graphic>
      </p:graphicFrame>
    </p:spTree>
    <p:extLst>
      <p:ext uri="{BB962C8B-B14F-4D97-AF65-F5344CB8AC3E}">
        <p14:creationId xmlns:p14="http://schemas.microsoft.com/office/powerpoint/2010/main" val="350183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a:t>Perimeter Protection (Ingress)</a:t>
            </a:r>
          </a:p>
        </p:txBody>
      </p:sp>
      <p:sp>
        <p:nvSpPr>
          <p:cNvPr id="2" name="Rectangle 1">
            <a:extLst>
              <a:ext uri="{FF2B5EF4-FFF2-40B4-BE49-F238E27FC236}">
                <a16:creationId xmlns:a16="http://schemas.microsoft.com/office/drawing/2014/main" id="{B8E4EEC4-359E-4A95-58FE-078629C8D69E}"/>
              </a:ext>
            </a:extLst>
          </p:cNvPr>
          <p:cNvSpPr/>
          <p:nvPr/>
        </p:nvSpPr>
        <p:spPr bwMode="gray">
          <a:xfrm>
            <a:off x="541603"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4" name="TextBox 43">
            <a:extLst>
              <a:ext uri="{FF2B5EF4-FFF2-40B4-BE49-F238E27FC236}">
                <a16:creationId xmlns:a16="http://schemas.microsoft.com/office/drawing/2014/main" id="{456B8A65-067E-5AFE-2660-6619A6D15189}"/>
              </a:ext>
            </a:extLst>
          </p:cNvPr>
          <p:cNvSpPr txBox="1"/>
          <p:nvPr/>
        </p:nvSpPr>
        <p:spPr bwMode="gray">
          <a:xfrm>
            <a:off x="676081" y="2147854"/>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Objective</a:t>
            </a:r>
          </a:p>
        </p:txBody>
      </p:sp>
      <p:sp>
        <p:nvSpPr>
          <p:cNvPr id="7" name="Rectangle 6">
            <a:extLst>
              <a:ext uri="{FF2B5EF4-FFF2-40B4-BE49-F238E27FC236}">
                <a16:creationId xmlns:a16="http://schemas.microsoft.com/office/drawing/2014/main" id="{3FF8EABB-46E7-41BD-A687-54B4FAD8A178}"/>
              </a:ext>
            </a:extLst>
          </p:cNvPr>
          <p:cNvSpPr/>
          <p:nvPr/>
        </p:nvSpPr>
        <p:spPr bwMode="gray">
          <a:xfrm>
            <a:off x="6000949"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 name="Rectangle 4">
            <a:extLst>
              <a:ext uri="{FF2B5EF4-FFF2-40B4-BE49-F238E27FC236}">
                <a16:creationId xmlns:a16="http://schemas.microsoft.com/office/drawing/2014/main" id="{51D5DB87-0ECD-06AC-2BD6-43C8E4938E5E}"/>
              </a:ext>
            </a:extLst>
          </p:cNvPr>
          <p:cNvSpPr/>
          <p:nvPr/>
        </p:nvSpPr>
        <p:spPr bwMode="gray">
          <a:xfrm>
            <a:off x="3271276" y="1923853"/>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8" name="TextBox 7">
            <a:extLst>
              <a:ext uri="{FF2B5EF4-FFF2-40B4-BE49-F238E27FC236}">
                <a16:creationId xmlns:a16="http://schemas.microsoft.com/office/drawing/2014/main" id="{6A60BCF3-9B72-2F24-9ACB-375E7940C5EC}"/>
              </a:ext>
            </a:extLst>
          </p:cNvPr>
          <p:cNvSpPr txBox="1"/>
          <p:nvPr/>
        </p:nvSpPr>
        <p:spPr bwMode="gray">
          <a:xfrm>
            <a:off x="3443743" y="2147854"/>
            <a:ext cx="2160000" cy="430887"/>
          </a:xfrm>
          <a:prstGeom prst="rect">
            <a:avLst/>
          </a:prstGeom>
          <a:noFill/>
        </p:spPr>
        <p:txBody>
          <a:bodyPr vert="horz" wrap="square" lIns="0" tIns="0" rIns="0" bIns="0" rtlCol="0">
            <a:spAutoFit/>
          </a:bodyPr>
          <a:lstStyle/>
          <a:p>
            <a:pPr algn="ctr">
              <a:spcBef>
                <a:spcPts val="600"/>
              </a:spcBef>
              <a:spcAft>
                <a:spcPts val="600"/>
              </a:spcAft>
            </a:pPr>
            <a:r>
              <a:rPr lang="en-US" sz="1400" b="1" dirty="0">
                <a:solidFill>
                  <a:schemeClr val="tx2"/>
                </a:solidFill>
              </a:rPr>
              <a:t>Benefits to Application Team</a:t>
            </a:r>
          </a:p>
        </p:txBody>
      </p:sp>
      <p:sp>
        <p:nvSpPr>
          <p:cNvPr id="11" name="Rectangle 10">
            <a:extLst>
              <a:ext uri="{FF2B5EF4-FFF2-40B4-BE49-F238E27FC236}">
                <a16:creationId xmlns:a16="http://schemas.microsoft.com/office/drawing/2014/main" id="{99EB9950-CCB2-48C2-2ECE-9619154A1DBE}"/>
              </a:ext>
            </a:extLst>
          </p:cNvPr>
          <p:cNvSpPr/>
          <p:nvPr/>
        </p:nvSpPr>
        <p:spPr bwMode="gray">
          <a:xfrm>
            <a:off x="8715556"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3" name="TextBox 12">
            <a:extLst>
              <a:ext uri="{FF2B5EF4-FFF2-40B4-BE49-F238E27FC236}">
                <a16:creationId xmlns:a16="http://schemas.microsoft.com/office/drawing/2014/main" id="{4FA293E0-5BBA-FF6B-5822-C54EFAAC8B4A}"/>
              </a:ext>
            </a:extLst>
          </p:cNvPr>
          <p:cNvSpPr txBox="1"/>
          <p:nvPr/>
        </p:nvSpPr>
        <p:spPr bwMode="gray">
          <a:xfrm>
            <a:off x="6157201" y="2151195"/>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Initial Setup</a:t>
            </a:r>
          </a:p>
        </p:txBody>
      </p:sp>
      <p:sp>
        <p:nvSpPr>
          <p:cNvPr id="9" name="TextBox 8">
            <a:extLst>
              <a:ext uri="{FF2B5EF4-FFF2-40B4-BE49-F238E27FC236}">
                <a16:creationId xmlns:a16="http://schemas.microsoft.com/office/drawing/2014/main" id="{49B8E023-89CC-55F5-B161-45CB81F281CA}"/>
              </a:ext>
            </a:extLst>
          </p:cNvPr>
          <p:cNvSpPr txBox="1"/>
          <p:nvPr/>
        </p:nvSpPr>
        <p:spPr bwMode="gray">
          <a:xfrm>
            <a:off x="8881418" y="2169589"/>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Responsibilities</a:t>
            </a:r>
          </a:p>
        </p:txBody>
      </p:sp>
      <p:graphicFrame>
        <p:nvGraphicFramePr>
          <p:cNvPr id="16" name="Table 15">
            <a:extLst>
              <a:ext uri="{FF2B5EF4-FFF2-40B4-BE49-F238E27FC236}">
                <a16:creationId xmlns:a16="http://schemas.microsoft.com/office/drawing/2014/main" id="{B4B94A7F-CB8E-41A6-31F4-E824C7F65AE9}"/>
              </a:ext>
            </a:extLst>
          </p:cNvPr>
          <p:cNvGraphicFramePr>
            <a:graphicFrameLocks noGrp="1"/>
          </p:cNvGraphicFramePr>
          <p:nvPr/>
        </p:nvGraphicFramePr>
        <p:xfrm>
          <a:off x="720086" y="2447736"/>
          <a:ext cx="2160000" cy="146304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buFont typeface="Arial" panose="020B0604020202020204" pitchFamily="34" charset="0"/>
                        <a:buNone/>
                      </a:pPr>
                      <a:r>
                        <a:rPr lang="en-IN" sz="1400" b="0" i="0" u="none" strike="noStrike" dirty="0">
                          <a:effectLst/>
                          <a:latin typeface="Calibri" panose="020F0502020204030204" pitchFamily="34" charset="0"/>
                        </a:rPr>
                        <a:t>Single entry/exit point for SGS applications residing within private network. </a:t>
                      </a:r>
                    </a:p>
                  </a:txBody>
                  <a:tcPr>
                    <a:solidFill>
                      <a:schemeClr val="bg2"/>
                    </a:solidFill>
                  </a:tcPr>
                </a:tc>
                <a:extLst>
                  <a:ext uri="{0D108BD9-81ED-4DB2-BD59-A6C34878D82A}">
                    <a16:rowId xmlns:a16="http://schemas.microsoft.com/office/drawing/2014/main" val="291950995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400" dirty="0">
                          <a:latin typeface="Calibri" panose="020F0502020204030204" pitchFamily="34" charset="0"/>
                        </a:rPr>
                        <a:t>S</a:t>
                      </a:r>
                      <a:r>
                        <a:rPr lang="en-IN" sz="1400" b="0" i="0" u="none" strike="noStrike" dirty="0">
                          <a:effectLst/>
                          <a:latin typeface="Calibri" panose="020F0502020204030204" pitchFamily="34" charset="0"/>
                        </a:rPr>
                        <a:t>calable</a:t>
                      </a:r>
                      <a:r>
                        <a:rPr lang="en-IN" sz="1400" dirty="0">
                          <a:latin typeface="Calibri" panose="020F0502020204030204" pitchFamily="34" charset="0"/>
                        </a:rPr>
                        <a:t> &amp; </a:t>
                      </a:r>
                      <a:r>
                        <a:rPr lang="en-IN" sz="1400" b="0" i="0" u="none" strike="noStrike" dirty="0">
                          <a:effectLst/>
                          <a:latin typeface="Calibri" panose="020F0502020204030204" pitchFamily="34" charset="0"/>
                        </a:rPr>
                        <a:t>secure solution with multi-tenant capability</a:t>
                      </a:r>
                      <a:endParaRPr lang="en-US" sz="1400" b="1" dirty="0"/>
                    </a:p>
                  </a:txBody>
                  <a:tcPr>
                    <a:solidFill>
                      <a:schemeClr val="bg2"/>
                    </a:solidFill>
                  </a:tcPr>
                </a:tc>
                <a:extLst>
                  <a:ext uri="{0D108BD9-81ED-4DB2-BD59-A6C34878D82A}">
                    <a16:rowId xmlns:a16="http://schemas.microsoft.com/office/drawing/2014/main" val="376974333"/>
                  </a:ext>
                </a:extLst>
              </a:tr>
            </a:tbl>
          </a:graphicData>
        </a:graphic>
      </p:graphicFrame>
      <p:graphicFrame>
        <p:nvGraphicFramePr>
          <p:cNvPr id="17" name="Table 16">
            <a:extLst>
              <a:ext uri="{FF2B5EF4-FFF2-40B4-BE49-F238E27FC236}">
                <a16:creationId xmlns:a16="http://schemas.microsoft.com/office/drawing/2014/main" id="{9FE62FE1-12C2-3F5D-5E64-67D695C1DDD1}"/>
              </a:ext>
            </a:extLst>
          </p:cNvPr>
          <p:cNvGraphicFramePr>
            <a:graphicFrameLocks noGrp="1"/>
          </p:cNvGraphicFramePr>
          <p:nvPr/>
        </p:nvGraphicFramePr>
        <p:xfrm>
          <a:off x="3435511" y="2586304"/>
          <a:ext cx="2160000" cy="213868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Simple and Cost effective</a:t>
                      </a:r>
                    </a:p>
                  </a:txBody>
                  <a:tcPr>
                    <a:solidFill>
                      <a:schemeClr val="bg2"/>
                    </a:solidFill>
                  </a:tcPr>
                </a:tc>
                <a:extLst>
                  <a:ext uri="{0D108BD9-81ED-4DB2-BD59-A6C34878D82A}">
                    <a16:rowId xmlns:a16="http://schemas.microsoft.com/office/drawing/2014/main" val="2919509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Global delivery scale using Microsoft's global CDN – Front Door.</a:t>
                      </a:r>
                    </a:p>
                  </a:txBody>
                  <a:tcPr>
                    <a:solidFill>
                      <a:schemeClr val="bg2"/>
                    </a:solidFill>
                  </a:tcPr>
                </a:tc>
                <a:extLst>
                  <a:ext uri="{0D108BD9-81ED-4DB2-BD59-A6C34878D82A}">
                    <a16:rowId xmlns:a16="http://schemas.microsoft.com/office/drawing/2014/main" val="38472225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Accelerated application performance</a:t>
                      </a:r>
                    </a:p>
                  </a:txBody>
                  <a:tcPr>
                    <a:solidFill>
                      <a:schemeClr val="bg2"/>
                    </a:solidFill>
                  </a:tcPr>
                </a:tc>
                <a:extLst>
                  <a:ext uri="{0D108BD9-81ED-4DB2-BD59-A6C34878D82A}">
                    <a16:rowId xmlns:a16="http://schemas.microsoft.com/office/drawing/2014/main" val="2750261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Highly secure with 250 + WAF rules.</a:t>
                      </a:r>
                    </a:p>
                  </a:txBody>
                  <a:tcPr>
                    <a:solidFill>
                      <a:schemeClr val="bg2"/>
                    </a:solidFill>
                  </a:tcPr>
                </a:tc>
                <a:extLst>
                  <a:ext uri="{0D108BD9-81ED-4DB2-BD59-A6C34878D82A}">
                    <a16:rowId xmlns:a16="http://schemas.microsoft.com/office/drawing/2014/main" val="857187779"/>
                  </a:ext>
                </a:extLst>
              </a:tr>
            </a:tbl>
          </a:graphicData>
        </a:graphic>
      </p:graphicFrame>
      <p:graphicFrame>
        <p:nvGraphicFramePr>
          <p:cNvPr id="18" name="Table 17">
            <a:extLst>
              <a:ext uri="{FF2B5EF4-FFF2-40B4-BE49-F238E27FC236}">
                <a16:creationId xmlns:a16="http://schemas.microsoft.com/office/drawing/2014/main" id="{0E04B22E-5C65-074B-E5ED-A45D78833B32}"/>
              </a:ext>
            </a:extLst>
          </p:cNvPr>
          <p:cNvGraphicFramePr>
            <a:graphicFrameLocks noGrp="1"/>
          </p:cNvGraphicFramePr>
          <p:nvPr/>
        </p:nvGraphicFramePr>
        <p:xfrm>
          <a:off x="6210004" y="2447736"/>
          <a:ext cx="2160000" cy="360172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Application team needs to raise a service now ticket with ingress </a:t>
                      </a: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intake form.</a:t>
                      </a:r>
                    </a:p>
                  </a:txBody>
                  <a:tcPr>
                    <a:solidFill>
                      <a:schemeClr val="bg2"/>
                    </a:solidFill>
                  </a:tcPr>
                </a:tc>
                <a:extLst>
                  <a:ext uri="{0D108BD9-81ED-4DB2-BD59-A6C34878D82A}">
                    <a16:rowId xmlns:a16="http://schemas.microsoft.com/office/drawing/2014/main" val="2919509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Tier0 applies the necessary changes.</a:t>
                      </a:r>
                    </a:p>
                  </a:txBody>
                  <a:tcPr>
                    <a:solidFill>
                      <a:schemeClr val="bg2"/>
                    </a:solidFill>
                  </a:tcPr>
                </a:tc>
                <a:extLst>
                  <a:ext uri="{0D108BD9-81ED-4DB2-BD59-A6C34878D82A}">
                    <a16:rowId xmlns:a16="http://schemas.microsoft.com/office/drawing/2014/main" val="38472225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Application team need to perform complete testing</a:t>
                      </a:r>
                    </a:p>
                  </a:txBody>
                  <a:tcPr>
                    <a:solidFill>
                      <a:schemeClr val="bg2"/>
                    </a:solidFill>
                  </a:tcPr>
                </a:tc>
                <a:extLst>
                  <a:ext uri="{0D108BD9-81ED-4DB2-BD59-A6C34878D82A}">
                    <a16:rowId xmlns:a16="http://schemas.microsoft.com/office/drawing/2014/main" val="30735071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Application team needs to fix any URL getting blocked by firewall.</a:t>
                      </a:r>
                    </a:p>
                  </a:txBody>
                  <a:tcPr>
                    <a:solidFill>
                      <a:schemeClr val="bg2"/>
                    </a:solidFill>
                  </a:tcPr>
                </a:tc>
                <a:extLst>
                  <a:ext uri="{0D108BD9-81ED-4DB2-BD59-A6C34878D82A}">
                    <a16:rowId xmlns:a16="http://schemas.microsoft.com/office/drawing/2014/main" val="18478175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Application team provides the confirmation of testing in the ticket.</a:t>
                      </a:r>
                    </a:p>
                  </a:txBody>
                  <a:tcPr>
                    <a:solidFill>
                      <a:schemeClr val="bg2"/>
                    </a:solidFill>
                  </a:tcPr>
                </a:tc>
                <a:extLst>
                  <a:ext uri="{0D108BD9-81ED-4DB2-BD59-A6C34878D82A}">
                    <a16:rowId xmlns:a16="http://schemas.microsoft.com/office/drawing/2014/main" val="12732121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Tier0 closes the ticket.</a:t>
                      </a:r>
                    </a:p>
                  </a:txBody>
                  <a:tcPr>
                    <a:solidFill>
                      <a:schemeClr val="bg2"/>
                    </a:solidFill>
                  </a:tcPr>
                </a:tc>
                <a:extLst>
                  <a:ext uri="{0D108BD9-81ED-4DB2-BD59-A6C34878D82A}">
                    <a16:rowId xmlns:a16="http://schemas.microsoft.com/office/drawing/2014/main" val="598558559"/>
                  </a:ext>
                </a:extLst>
              </a:tr>
            </a:tbl>
          </a:graphicData>
        </a:graphic>
      </p:graphicFrame>
      <p:graphicFrame>
        <p:nvGraphicFramePr>
          <p:cNvPr id="19" name="Table 18">
            <a:extLst>
              <a:ext uri="{FF2B5EF4-FFF2-40B4-BE49-F238E27FC236}">
                <a16:creationId xmlns:a16="http://schemas.microsoft.com/office/drawing/2014/main" id="{C5237BA4-F4B3-6F52-4935-BFE6A9DF03CB}"/>
              </a:ext>
            </a:extLst>
          </p:cNvPr>
          <p:cNvGraphicFramePr>
            <a:graphicFrameLocks noGrp="1"/>
          </p:cNvGraphicFramePr>
          <p:nvPr/>
        </p:nvGraphicFramePr>
        <p:xfrm>
          <a:off x="8924611" y="2731043"/>
          <a:ext cx="2160000" cy="73152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Create required services &amp; infrastructure and keep it up &amp; running.</a:t>
                      </a:r>
                    </a:p>
                  </a:txBody>
                  <a:tcPr>
                    <a:solidFill>
                      <a:schemeClr val="bg2"/>
                    </a:solidFill>
                  </a:tcPr>
                </a:tc>
                <a:extLst>
                  <a:ext uri="{0D108BD9-81ED-4DB2-BD59-A6C34878D82A}">
                    <a16:rowId xmlns:a16="http://schemas.microsoft.com/office/drawing/2014/main" val="2919509955"/>
                  </a:ext>
                </a:extLst>
              </a:tr>
            </a:tbl>
          </a:graphicData>
        </a:graphic>
      </p:graphicFrame>
      <p:sp>
        <p:nvSpPr>
          <p:cNvPr id="20" name="TextBox 19">
            <a:extLst>
              <a:ext uri="{FF2B5EF4-FFF2-40B4-BE49-F238E27FC236}">
                <a16:creationId xmlns:a16="http://schemas.microsoft.com/office/drawing/2014/main" id="{9BF3489C-1A6C-E725-E52B-42E1D0711878}"/>
              </a:ext>
            </a:extLst>
          </p:cNvPr>
          <p:cNvSpPr txBox="1"/>
          <p:nvPr/>
        </p:nvSpPr>
        <p:spPr bwMode="gray">
          <a:xfrm>
            <a:off x="8881418" y="2450316"/>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Tier0</a:t>
            </a:r>
          </a:p>
        </p:txBody>
      </p:sp>
      <p:sp>
        <p:nvSpPr>
          <p:cNvPr id="21" name="TextBox 20">
            <a:extLst>
              <a:ext uri="{FF2B5EF4-FFF2-40B4-BE49-F238E27FC236}">
                <a16:creationId xmlns:a16="http://schemas.microsoft.com/office/drawing/2014/main" id="{7150E8AA-9B69-A37E-836F-BF991309AC00}"/>
              </a:ext>
            </a:extLst>
          </p:cNvPr>
          <p:cNvSpPr txBox="1"/>
          <p:nvPr/>
        </p:nvSpPr>
        <p:spPr bwMode="gray">
          <a:xfrm>
            <a:off x="8915862" y="3516447"/>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dirty="0">
                <a:solidFill>
                  <a:schemeClr val="tx2"/>
                </a:solidFill>
              </a:rPr>
              <a:t>Application Team</a:t>
            </a:r>
          </a:p>
        </p:txBody>
      </p:sp>
      <p:graphicFrame>
        <p:nvGraphicFramePr>
          <p:cNvPr id="22" name="Table 21">
            <a:extLst>
              <a:ext uri="{FF2B5EF4-FFF2-40B4-BE49-F238E27FC236}">
                <a16:creationId xmlns:a16="http://schemas.microsoft.com/office/drawing/2014/main" id="{DEC8E052-7FBC-FDFB-2A26-626481EF47A4}"/>
              </a:ext>
            </a:extLst>
          </p:cNvPr>
          <p:cNvGraphicFramePr>
            <a:graphicFrameLocks noGrp="1"/>
          </p:cNvGraphicFramePr>
          <p:nvPr/>
        </p:nvGraphicFramePr>
        <p:xfrm>
          <a:off x="8924611" y="3795220"/>
          <a:ext cx="2160000" cy="222504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15157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Keep the same domain name in ingress intake form &amp; application team AKS.</a:t>
                      </a:r>
                      <a:r>
                        <a:rPr kumimoji="0" lang="en-IN" sz="16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 </a:t>
                      </a:r>
                      <a:endPar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2919509955"/>
                  </a:ext>
                </a:extLst>
              </a:tr>
              <a:tr h="15157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Certificate maintenance</a:t>
                      </a:r>
                    </a:p>
                  </a:txBody>
                  <a:tcPr>
                    <a:solidFill>
                      <a:schemeClr val="bg2"/>
                    </a:solidFill>
                  </a:tcPr>
                </a:tc>
                <a:extLst>
                  <a:ext uri="{0D108BD9-81ED-4DB2-BD59-A6C34878D82A}">
                    <a16:rowId xmlns:a16="http://schemas.microsoft.com/office/drawing/2014/main" val="3532123417"/>
                  </a:ext>
                </a:extLst>
              </a:tr>
              <a:tr h="15157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Contact Tier0 in case of error occurs with error code 403 by raising SN ticket</a:t>
                      </a:r>
                    </a:p>
                  </a:txBody>
                  <a:tcPr>
                    <a:solidFill>
                      <a:schemeClr val="bg2"/>
                    </a:solidFill>
                  </a:tcPr>
                </a:tc>
                <a:extLst>
                  <a:ext uri="{0D108BD9-81ED-4DB2-BD59-A6C34878D82A}">
                    <a16:rowId xmlns:a16="http://schemas.microsoft.com/office/drawing/2014/main" val="193400962"/>
                  </a:ext>
                </a:extLst>
              </a:tr>
            </a:tbl>
          </a:graphicData>
        </a:graphic>
      </p:graphicFrame>
      <p:grpSp>
        <p:nvGrpSpPr>
          <p:cNvPr id="4" name="Group 3">
            <a:extLst>
              <a:ext uri="{FF2B5EF4-FFF2-40B4-BE49-F238E27FC236}">
                <a16:creationId xmlns:a16="http://schemas.microsoft.com/office/drawing/2014/main" id="{7CB303BA-8E3B-EBE2-6613-9C1C1CBA6296}"/>
              </a:ext>
            </a:extLst>
          </p:cNvPr>
          <p:cNvGrpSpPr/>
          <p:nvPr/>
        </p:nvGrpSpPr>
        <p:grpSpPr>
          <a:xfrm>
            <a:off x="1300210" y="1046835"/>
            <a:ext cx="1080000" cy="1080000"/>
            <a:chOff x="1688306" y="1431988"/>
            <a:chExt cx="1260000" cy="1260000"/>
          </a:xfrm>
        </p:grpSpPr>
        <p:sp>
          <p:nvSpPr>
            <p:cNvPr id="23" name="Oval 22">
              <a:extLst>
                <a:ext uri="{FF2B5EF4-FFF2-40B4-BE49-F238E27FC236}">
                  <a16:creationId xmlns:a16="http://schemas.microsoft.com/office/drawing/2014/main" id="{D795412F-3FE6-5AB2-8BAD-A1B42EAC4C86}"/>
                </a:ext>
              </a:extLst>
            </p:cNvPr>
            <p:cNvSpPr/>
            <p:nvPr/>
          </p:nvSpPr>
          <p:spPr bwMode="gray">
            <a:xfrm>
              <a:off x="1688306" y="1431988"/>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6" name="Oval 25">
              <a:extLst>
                <a:ext uri="{FF2B5EF4-FFF2-40B4-BE49-F238E27FC236}">
                  <a16:creationId xmlns:a16="http://schemas.microsoft.com/office/drawing/2014/main" id="{C4DA8E18-5B88-471E-2D02-6938D1C86ECB}"/>
                </a:ext>
              </a:extLst>
            </p:cNvPr>
            <p:cNvSpPr/>
            <p:nvPr/>
          </p:nvSpPr>
          <p:spPr bwMode="gray">
            <a:xfrm>
              <a:off x="1778697" y="152519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pic>
          <p:nvPicPr>
            <p:cNvPr id="30" name="Graphic 29" descr="Folder Search with solid fill">
              <a:extLst>
                <a:ext uri="{FF2B5EF4-FFF2-40B4-BE49-F238E27FC236}">
                  <a16:creationId xmlns:a16="http://schemas.microsoft.com/office/drawing/2014/main" id="{8C0B4368-DB31-85CA-EACF-4B4CDF79E8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8590" y="1691014"/>
              <a:ext cx="884934" cy="884934"/>
            </a:xfrm>
            <a:prstGeom prst="rect">
              <a:avLst/>
            </a:prstGeom>
          </p:spPr>
        </p:pic>
      </p:grpSp>
      <p:grpSp>
        <p:nvGrpSpPr>
          <p:cNvPr id="37" name="Group 36">
            <a:extLst>
              <a:ext uri="{FF2B5EF4-FFF2-40B4-BE49-F238E27FC236}">
                <a16:creationId xmlns:a16="http://schemas.microsoft.com/office/drawing/2014/main" id="{21954D4A-1222-2C93-88AA-2E3CCE69578B}"/>
              </a:ext>
            </a:extLst>
          </p:cNvPr>
          <p:cNvGrpSpPr/>
          <p:nvPr/>
        </p:nvGrpSpPr>
        <p:grpSpPr>
          <a:xfrm>
            <a:off x="9455862" y="1052512"/>
            <a:ext cx="1080000" cy="1080000"/>
            <a:chOff x="9110598" y="4625235"/>
            <a:chExt cx="1260000" cy="1260000"/>
          </a:xfrm>
        </p:grpSpPr>
        <p:grpSp>
          <p:nvGrpSpPr>
            <p:cNvPr id="38" name="Group 37">
              <a:extLst>
                <a:ext uri="{FF2B5EF4-FFF2-40B4-BE49-F238E27FC236}">
                  <a16:creationId xmlns:a16="http://schemas.microsoft.com/office/drawing/2014/main" id="{E8A8CB67-2605-EC34-DACD-CD48F6CCCA04}"/>
                </a:ext>
              </a:extLst>
            </p:cNvPr>
            <p:cNvGrpSpPr/>
            <p:nvPr/>
          </p:nvGrpSpPr>
          <p:grpSpPr>
            <a:xfrm>
              <a:off x="9110598" y="4625235"/>
              <a:ext cx="1260000" cy="1260000"/>
              <a:chOff x="1678489" y="1465545"/>
              <a:chExt cx="1260000" cy="1260000"/>
            </a:xfrm>
          </p:grpSpPr>
          <p:sp>
            <p:nvSpPr>
              <p:cNvPr id="41" name="Oval 40">
                <a:extLst>
                  <a:ext uri="{FF2B5EF4-FFF2-40B4-BE49-F238E27FC236}">
                    <a16:creationId xmlns:a16="http://schemas.microsoft.com/office/drawing/2014/main" id="{14B5875B-0943-0BE0-113F-A2DF0B459167}"/>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5" name="Oval 44">
                <a:extLst>
                  <a:ext uri="{FF2B5EF4-FFF2-40B4-BE49-F238E27FC236}">
                    <a16:creationId xmlns:a16="http://schemas.microsoft.com/office/drawing/2014/main" id="{E29EEF06-968B-5FCF-0D33-7AC6DB6D974C}"/>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39" name="Graphic 38" descr="Tools with solid fill">
              <a:extLst>
                <a:ext uri="{FF2B5EF4-FFF2-40B4-BE49-F238E27FC236}">
                  <a16:creationId xmlns:a16="http://schemas.microsoft.com/office/drawing/2014/main" id="{C7015EB2-9A78-D9BC-E4C7-7C661EE5D7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7645" y="4829757"/>
              <a:ext cx="846321" cy="846321"/>
            </a:xfrm>
            <a:prstGeom prst="rect">
              <a:avLst/>
            </a:prstGeom>
          </p:spPr>
        </p:pic>
      </p:grpSp>
      <p:grpSp>
        <p:nvGrpSpPr>
          <p:cNvPr id="46" name="Group 45">
            <a:extLst>
              <a:ext uri="{FF2B5EF4-FFF2-40B4-BE49-F238E27FC236}">
                <a16:creationId xmlns:a16="http://schemas.microsoft.com/office/drawing/2014/main" id="{DF93E2EF-266E-0D4A-9D6F-3C769903EEB5}"/>
              </a:ext>
            </a:extLst>
          </p:cNvPr>
          <p:cNvGrpSpPr/>
          <p:nvPr/>
        </p:nvGrpSpPr>
        <p:grpSpPr>
          <a:xfrm>
            <a:off x="3993941" y="1060291"/>
            <a:ext cx="1080000" cy="1080000"/>
            <a:chOff x="3033387" y="3365235"/>
            <a:chExt cx="1260000" cy="1260000"/>
          </a:xfrm>
        </p:grpSpPr>
        <p:grpSp>
          <p:nvGrpSpPr>
            <p:cNvPr id="47" name="Group 46">
              <a:extLst>
                <a:ext uri="{FF2B5EF4-FFF2-40B4-BE49-F238E27FC236}">
                  <a16:creationId xmlns:a16="http://schemas.microsoft.com/office/drawing/2014/main" id="{18647F9D-CB96-9F79-1B92-AF1BD686DC34}"/>
                </a:ext>
              </a:extLst>
            </p:cNvPr>
            <p:cNvGrpSpPr/>
            <p:nvPr/>
          </p:nvGrpSpPr>
          <p:grpSpPr>
            <a:xfrm>
              <a:off x="3033387" y="3365235"/>
              <a:ext cx="1260000" cy="1260000"/>
              <a:chOff x="1678489" y="1465545"/>
              <a:chExt cx="1260000" cy="1260000"/>
            </a:xfrm>
          </p:grpSpPr>
          <p:sp>
            <p:nvSpPr>
              <p:cNvPr id="49" name="Oval 48">
                <a:extLst>
                  <a:ext uri="{FF2B5EF4-FFF2-40B4-BE49-F238E27FC236}">
                    <a16:creationId xmlns:a16="http://schemas.microsoft.com/office/drawing/2014/main" id="{1D85B794-8FA9-6890-9CD2-1A593FD9615C}"/>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0" name="Oval 49">
                <a:extLst>
                  <a:ext uri="{FF2B5EF4-FFF2-40B4-BE49-F238E27FC236}">
                    <a16:creationId xmlns:a16="http://schemas.microsoft.com/office/drawing/2014/main" id="{7A475631-CE27-17BD-DFA4-05AC1CCB7CEF}"/>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48" name="Graphic 47" descr="Questions with solid fill">
              <a:extLst>
                <a:ext uri="{FF2B5EF4-FFF2-40B4-BE49-F238E27FC236}">
                  <a16:creationId xmlns:a16="http://schemas.microsoft.com/office/drawing/2014/main" id="{5B7D5ADA-5E4B-3B9E-1DA2-9BEA4651B7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4686" y="3541167"/>
              <a:ext cx="914400" cy="914400"/>
            </a:xfrm>
            <a:prstGeom prst="rect">
              <a:avLst/>
            </a:prstGeom>
          </p:spPr>
        </p:pic>
      </p:grpSp>
      <p:grpSp>
        <p:nvGrpSpPr>
          <p:cNvPr id="51" name="Group 50">
            <a:extLst>
              <a:ext uri="{FF2B5EF4-FFF2-40B4-BE49-F238E27FC236}">
                <a16:creationId xmlns:a16="http://schemas.microsoft.com/office/drawing/2014/main" id="{CA95D2AE-545E-43B7-BCB4-BC35A536ECF6}"/>
              </a:ext>
            </a:extLst>
          </p:cNvPr>
          <p:cNvGrpSpPr/>
          <p:nvPr/>
        </p:nvGrpSpPr>
        <p:grpSpPr>
          <a:xfrm>
            <a:off x="6741255" y="1046835"/>
            <a:ext cx="1080000" cy="1080000"/>
            <a:chOff x="5336877" y="3603797"/>
            <a:chExt cx="1260000" cy="1260000"/>
          </a:xfrm>
        </p:grpSpPr>
        <p:grpSp>
          <p:nvGrpSpPr>
            <p:cNvPr id="52" name="Group 51">
              <a:extLst>
                <a:ext uri="{FF2B5EF4-FFF2-40B4-BE49-F238E27FC236}">
                  <a16:creationId xmlns:a16="http://schemas.microsoft.com/office/drawing/2014/main" id="{6650110A-14D0-F6BE-2958-6931B0812A45}"/>
                </a:ext>
              </a:extLst>
            </p:cNvPr>
            <p:cNvGrpSpPr/>
            <p:nvPr/>
          </p:nvGrpSpPr>
          <p:grpSpPr>
            <a:xfrm>
              <a:off x="5336877" y="3603797"/>
              <a:ext cx="1260000" cy="1260000"/>
              <a:chOff x="1678489" y="1465545"/>
              <a:chExt cx="1260000" cy="1260000"/>
            </a:xfrm>
          </p:grpSpPr>
          <p:sp>
            <p:nvSpPr>
              <p:cNvPr id="54" name="Oval 53">
                <a:extLst>
                  <a:ext uri="{FF2B5EF4-FFF2-40B4-BE49-F238E27FC236}">
                    <a16:creationId xmlns:a16="http://schemas.microsoft.com/office/drawing/2014/main" id="{053B44B4-B0CE-F6A8-FBC6-22C43EB744D9}"/>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5" name="Oval 54">
                <a:extLst>
                  <a:ext uri="{FF2B5EF4-FFF2-40B4-BE49-F238E27FC236}">
                    <a16:creationId xmlns:a16="http://schemas.microsoft.com/office/drawing/2014/main" id="{98815304-B47E-9141-7B50-CF480C70A5EF}"/>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53" name="Graphic 52" descr="Gears with solid fill">
              <a:extLst>
                <a:ext uri="{FF2B5EF4-FFF2-40B4-BE49-F238E27FC236}">
                  <a16:creationId xmlns:a16="http://schemas.microsoft.com/office/drawing/2014/main" id="{74DA22A1-FBB5-B61A-3E0E-4769F47F11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19885" y="3774280"/>
              <a:ext cx="914400" cy="914400"/>
            </a:xfrm>
            <a:prstGeom prst="rect">
              <a:avLst/>
            </a:prstGeom>
          </p:spPr>
        </p:pic>
      </p:grpSp>
    </p:spTree>
    <p:extLst>
      <p:ext uri="{BB962C8B-B14F-4D97-AF65-F5344CB8AC3E}">
        <p14:creationId xmlns:p14="http://schemas.microsoft.com/office/powerpoint/2010/main" val="153813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dirty="0"/>
              <a:t>Perimeter Protection (Egress)</a:t>
            </a:r>
          </a:p>
        </p:txBody>
      </p:sp>
      <p:sp>
        <p:nvSpPr>
          <p:cNvPr id="2" name="Rectangle 1">
            <a:extLst>
              <a:ext uri="{FF2B5EF4-FFF2-40B4-BE49-F238E27FC236}">
                <a16:creationId xmlns:a16="http://schemas.microsoft.com/office/drawing/2014/main" id="{B8E4EEC4-359E-4A95-58FE-078629C8D69E}"/>
              </a:ext>
            </a:extLst>
          </p:cNvPr>
          <p:cNvSpPr/>
          <p:nvPr/>
        </p:nvSpPr>
        <p:spPr bwMode="gray">
          <a:xfrm>
            <a:off x="541603"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4" name="TextBox 43">
            <a:extLst>
              <a:ext uri="{FF2B5EF4-FFF2-40B4-BE49-F238E27FC236}">
                <a16:creationId xmlns:a16="http://schemas.microsoft.com/office/drawing/2014/main" id="{456B8A65-067E-5AFE-2660-6619A6D15189}"/>
              </a:ext>
            </a:extLst>
          </p:cNvPr>
          <p:cNvSpPr txBox="1"/>
          <p:nvPr/>
        </p:nvSpPr>
        <p:spPr bwMode="gray">
          <a:xfrm>
            <a:off x="676081" y="2147854"/>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Objective</a:t>
            </a:r>
          </a:p>
        </p:txBody>
      </p:sp>
      <p:sp>
        <p:nvSpPr>
          <p:cNvPr id="7" name="Rectangle 6">
            <a:extLst>
              <a:ext uri="{FF2B5EF4-FFF2-40B4-BE49-F238E27FC236}">
                <a16:creationId xmlns:a16="http://schemas.microsoft.com/office/drawing/2014/main" id="{3FF8EABB-46E7-41BD-A687-54B4FAD8A178}"/>
              </a:ext>
            </a:extLst>
          </p:cNvPr>
          <p:cNvSpPr/>
          <p:nvPr/>
        </p:nvSpPr>
        <p:spPr bwMode="gray">
          <a:xfrm>
            <a:off x="6000949"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 name="Rectangle 4">
            <a:extLst>
              <a:ext uri="{FF2B5EF4-FFF2-40B4-BE49-F238E27FC236}">
                <a16:creationId xmlns:a16="http://schemas.microsoft.com/office/drawing/2014/main" id="{51D5DB87-0ECD-06AC-2BD6-43C8E4938E5E}"/>
              </a:ext>
            </a:extLst>
          </p:cNvPr>
          <p:cNvSpPr/>
          <p:nvPr/>
        </p:nvSpPr>
        <p:spPr bwMode="gray">
          <a:xfrm>
            <a:off x="3271276" y="1923853"/>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8" name="TextBox 7">
            <a:extLst>
              <a:ext uri="{FF2B5EF4-FFF2-40B4-BE49-F238E27FC236}">
                <a16:creationId xmlns:a16="http://schemas.microsoft.com/office/drawing/2014/main" id="{6A60BCF3-9B72-2F24-9ACB-375E7940C5EC}"/>
              </a:ext>
            </a:extLst>
          </p:cNvPr>
          <p:cNvSpPr txBox="1"/>
          <p:nvPr/>
        </p:nvSpPr>
        <p:spPr bwMode="gray">
          <a:xfrm>
            <a:off x="3443743" y="2147854"/>
            <a:ext cx="2160000" cy="430887"/>
          </a:xfrm>
          <a:prstGeom prst="rect">
            <a:avLst/>
          </a:prstGeom>
          <a:noFill/>
        </p:spPr>
        <p:txBody>
          <a:bodyPr vert="horz" wrap="square" lIns="0" tIns="0" rIns="0" bIns="0" rtlCol="0">
            <a:spAutoFit/>
          </a:bodyPr>
          <a:lstStyle/>
          <a:p>
            <a:pPr algn="ctr">
              <a:spcBef>
                <a:spcPts val="600"/>
              </a:spcBef>
              <a:spcAft>
                <a:spcPts val="600"/>
              </a:spcAft>
            </a:pPr>
            <a:r>
              <a:rPr lang="en-US" sz="1400" b="1" dirty="0">
                <a:solidFill>
                  <a:schemeClr val="tx2"/>
                </a:solidFill>
              </a:rPr>
              <a:t>Benefits to Application Team</a:t>
            </a:r>
          </a:p>
        </p:txBody>
      </p:sp>
      <p:sp>
        <p:nvSpPr>
          <p:cNvPr id="11" name="Rectangle 10">
            <a:extLst>
              <a:ext uri="{FF2B5EF4-FFF2-40B4-BE49-F238E27FC236}">
                <a16:creationId xmlns:a16="http://schemas.microsoft.com/office/drawing/2014/main" id="{99EB9950-CCB2-48C2-2ECE-9619154A1DBE}"/>
              </a:ext>
            </a:extLst>
          </p:cNvPr>
          <p:cNvSpPr/>
          <p:nvPr/>
        </p:nvSpPr>
        <p:spPr bwMode="gray">
          <a:xfrm>
            <a:off x="8715556"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3" name="TextBox 12">
            <a:extLst>
              <a:ext uri="{FF2B5EF4-FFF2-40B4-BE49-F238E27FC236}">
                <a16:creationId xmlns:a16="http://schemas.microsoft.com/office/drawing/2014/main" id="{4FA293E0-5BBA-FF6B-5822-C54EFAAC8B4A}"/>
              </a:ext>
            </a:extLst>
          </p:cNvPr>
          <p:cNvSpPr txBox="1"/>
          <p:nvPr/>
        </p:nvSpPr>
        <p:spPr bwMode="gray">
          <a:xfrm>
            <a:off x="6157201" y="2151195"/>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Initial Setup</a:t>
            </a:r>
          </a:p>
        </p:txBody>
      </p:sp>
      <p:sp>
        <p:nvSpPr>
          <p:cNvPr id="9" name="TextBox 8">
            <a:extLst>
              <a:ext uri="{FF2B5EF4-FFF2-40B4-BE49-F238E27FC236}">
                <a16:creationId xmlns:a16="http://schemas.microsoft.com/office/drawing/2014/main" id="{49B8E023-89CC-55F5-B161-45CB81F281CA}"/>
              </a:ext>
            </a:extLst>
          </p:cNvPr>
          <p:cNvSpPr txBox="1"/>
          <p:nvPr/>
        </p:nvSpPr>
        <p:spPr bwMode="gray">
          <a:xfrm>
            <a:off x="8881418" y="2169589"/>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Responsibilities</a:t>
            </a:r>
          </a:p>
        </p:txBody>
      </p:sp>
      <p:graphicFrame>
        <p:nvGraphicFramePr>
          <p:cNvPr id="16" name="Table 15">
            <a:extLst>
              <a:ext uri="{FF2B5EF4-FFF2-40B4-BE49-F238E27FC236}">
                <a16:creationId xmlns:a16="http://schemas.microsoft.com/office/drawing/2014/main" id="{B4B94A7F-CB8E-41A6-31F4-E824C7F65AE9}"/>
              </a:ext>
            </a:extLst>
          </p:cNvPr>
          <p:cNvGraphicFramePr>
            <a:graphicFrameLocks noGrp="1"/>
          </p:cNvGraphicFramePr>
          <p:nvPr/>
        </p:nvGraphicFramePr>
        <p:xfrm>
          <a:off x="720086" y="2447736"/>
          <a:ext cx="2160000" cy="146304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buFont typeface="Arial" panose="020B0604020202020204" pitchFamily="34" charset="0"/>
                        <a:buNone/>
                      </a:pPr>
                      <a:r>
                        <a:rPr lang="en-IN" sz="1400" b="0" i="0" u="none" strike="noStrike" dirty="0">
                          <a:effectLst/>
                          <a:latin typeface="Calibri" panose="020F0502020204030204" pitchFamily="34" charset="0"/>
                        </a:rPr>
                        <a:t>Single entry/exit point for SGS applications residing within private network. </a:t>
                      </a:r>
                    </a:p>
                  </a:txBody>
                  <a:tcPr>
                    <a:solidFill>
                      <a:schemeClr val="bg2"/>
                    </a:solidFill>
                  </a:tcPr>
                </a:tc>
                <a:extLst>
                  <a:ext uri="{0D108BD9-81ED-4DB2-BD59-A6C34878D82A}">
                    <a16:rowId xmlns:a16="http://schemas.microsoft.com/office/drawing/2014/main" val="291950995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400" dirty="0">
                          <a:latin typeface="Calibri" panose="020F0502020204030204" pitchFamily="34" charset="0"/>
                        </a:rPr>
                        <a:t>S</a:t>
                      </a:r>
                      <a:r>
                        <a:rPr lang="en-IN" sz="1400" b="0" i="0" u="none" strike="noStrike" dirty="0">
                          <a:effectLst/>
                          <a:latin typeface="Calibri" panose="020F0502020204030204" pitchFamily="34" charset="0"/>
                        </a:rPr>
                        <a:t>calable</a:t>
                      </a:r>
                      <a:r>
                        <a:rPr lang="en-IN" sz="1400" dirty="0">
                          <a:latin typeface="Calibri" panose="020F0502020204030204" pitchFamily="34" charset="0"/>
                        </a:rPr>
                        <a:t> &amp; </a:t>
                      </a:r>
                      <a:r>
                        <a:rPr lang="en-IN" sz="1400" b="0" i="0" u="none" strike="noStrike" dirty="0">
                          <a:effectLst/>
                          <a:latin typeface="Calibri" panose="020F0502020204030204" pitchFamily="34" charset="0"/>
                        </a:rPr>
                        <a:t>secure solution with multi-tenant capability</a:t>
                      </a:r>
                      <a:endParaRPr lang="en-US" sz="1400" b="1" dirty="0"/>
                    </a:p>
                  </a:txBody>
                  <a:tcPr>
                    <a:solidFill>
                      <a:schemeClr val="bg2"/>
                    </a:solidFill>
                  </a:tcPr>
                </a:tc>
                <a:extLst>
                  <a:ext uri="{0D108BD9-81ED-4DB2-BD59-A6C34878D82A}">
                    <a16:rowId xmlns:a16="http://schemas.microsoft.com/office/drawing/2014/main" val="376974333"/>
                  </a:ext>
                </a:extLst>
              </a:tr>
            </a:tbl>
          </a:graphicData>
        </a:graphic>
      </p:graphicFrame>
      <p:graphicFrame>
        <p:nvGraphicFramePr>
          <p:cNvPr id="17" name="Table 16">
            <a:extLst>
              <a:ext uri="{FF2B5EF4-FFF2-40B4-BE49-F238E27FC236}">
                <a16:creationId xmlns:a16="http://schemas.microsoft.com/office/drawing/2014/main" id="{9FE62FE1-12C2-3F5D-5E64-67D695C1DDD1}"/>
              </a:ext>
            </a:extLst>
          </p:cNvPr>
          <p:cNvGraphicFramePr>
            <a:graphicFrameLocks noGrp="1"/>
          </p:cNvGraphicFramePr>
          <p:nvPr/>
        </p:nvGraphicFramePr>
        <p:xfrm>
          <a:off x="3435511" y="2586304"/>
          <a:ext cx="2160000" cy="292608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Centralized Solution for Outbound Security.</a:t>
                      </a:r>
                    </a:p>
                  </a:txBody>
                  <a:tcPr>
                    <a:solidFill>
                      <a:schemeClr val="bg2"/>
                    </a:solidFill>
                  </a:tcPr>
                </a:tc>
                <a:extLst>
                  <a:ext uri="{0D108BD9-81ED-4DB2-BD59-A6C34878D82A}">
                    <a16:rowId xmlns:a16="http://schemas.microsoft.com/office/drawing/2014/main" val="2919509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Better security as firewall blocks all outgoing traffic except whitelisted hostnames.</a:t>
                      </a:r>
                    </a:p>
                  </a:txBody>
                  <a:tcPr>
                    <a:solidFill>
                      <a:schemeClr val="bg2"/>
                    </a:solidFill>
                  </a:tcPr>
                </a:tc>
                <a:extLst>
                  <a:ext uri="{0D108BD9-81ED-4DB2-BD59-A6C34878D82A}">
                    <a16:rowId xmlns:a16="http://schemas.microsoft.com/office/drawing/2014/main" val="38472225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Advanced Threat Intelligence and Intrusion Detection features available.</a:t>
                      </a:r>
                    </a:p>
                  </a:txBody>
                  <a:tcPr>
                    <a:solidFill>
                      <a:schemeClr val="bg2"/>
                    </a:solidFill>
                  </a:tcPr>
                </a:tc>
                <a:extLst>
                  <a:ext uri="{0D108BD9-81ED-4DB2-BD59-A6C34878D82A}">
                    <a16:rowId xmlns:a16="http://schemas.microsoft.com/office/drawing/2014/main" val="2750261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All IP addresses are </a:t>
                      </a:r>
                      <a:r>
                        <a:rPr kumimoji="0" lang="en-IN" sz="1400" b="0" i="0" u="none" strike="noStrike" kern="1200" cap="none" spc="0" normalizeH="0" baseline="0" noProof="0" dirty="0" err="1">
                          <a:ln>
                            <a:noFill/>
                          </a:ln>
                          <a:solidFill>
                            <a:srgbClr val="5A5A5A"/>
                          </a:solidFill>
                          <a:effectLst/>
                          <a:uLnTx/>
                          <a:uFillTx/>
                          <a:latin typeface="Calibri" panose="020F0502020204030204" pitchFamily="34" charset="0"/>
                          <a:ea typeface="+mn-ea"/>
                          <a:cs typeface="+mn-cs"/>
                        </a:rPr>
                        <a:t>NATed</a:t>
                      </a: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 for abstraction.</a:t>
                      </a:r>
                    </a:p>
                  </a:txBody>
                  <a:tcPr>
                    <a:solidFill>
                      <a:schemeClr val="bg2"/>
                    </a:solidFill>
                  </a:tcPr>
                </a:tc>
                <a:extLst>
                  <a:ext uri="{0D108BD9-81ED-4DB2-BD59-A6C34878D82A}">
                    <a16:rowId xmlns:a16="http://schemas.microsoft.com/office/drawing/2014/main" val="857187779"/>
                  </a:ext>
                </a:extLst>
              </a:tr>
            </a:tbl>
          </a:graphicData>
        </a:graphic>
      </p:graphicFrame>
      <p:graphicFrame>
        <p:nvGraphicFramePr>
          <p:cNvPr id="18" name="Table 17">
            <a:extLst>
              <a:ext uri="{FF2B5EF4-FFF2-40B4-BE49-F238E27FC236}">
                <a16:creationId xmlns:a16="http://schemas.microsoft.com/office/drawing/2014/main" id="{0E04B22E-5C65-074B-E5ED-A45D78833B32}"/>
              </a:ext>
            </a:extLst>
          </p:cNvPr>
          <p:cNvGraphicFramePr>
            <a:graphicFrameLocks noGrp="1"/>
          </p:cNvGraphicFramePr>
          <p:nvPr/>
        </p:nvGraphicFramePr>
        <p:xfrm>
          <a:off x="6210004" y="2447736"/>
          <a:ext cx="2160000" cy="360172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Application team needs to raise a service now ticket with egress </a:t>
                      </a: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intake form.</a:t>
                      </a:r>
                    </a:p>
                  </a:txBody>
                  <a:tcPr>
                    <a:solidFill>
                      <a:schemeClr val="bg2"/>
                    </a:solidFill>
                  </a:tcPr>
                </a:tc>
                <a:extLst>
                  <a:ext uri="{0D108BD9-81ED-4DB2-BD59-A6C34878D82A}">
                    <a16:rowId xmlns:a16="http://schemas.microsoft.com/office/drawing/2014/main" val="2919509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err="1">
                          <a:ln>
                            <a:noFill/>
                          </a:ln>
                          <a:solidFill>
                            <a:srgbClr val="5A5A5A"/>
                          </a:solidFill>
                          <a:effectLst/>
                          <a:uLnTx/>
                          <a:uFillTx/>
                          <a:latin typeface="Calibri" panose="020F0502020204030204" pitchFamily="34" charset="0"/>
                          <a:ea typeface="+mn-ea"/>
                          <a:cs typeface="+mn-cs"/>
                        </a:rPr>
                        <a:t>CloudOps</a:t>
                      </a: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 applies the necessary firewall rules.</a:t>
                      </a:r>
                    </a:p>
                  </a:txBody>
                  <a:tcPr>
                    <a:solidFill>
                      <a:schemeClr val="bg2"/>
                    </a:solidFill>
                  </a:tcPr>
                </a:tc>
                <a:extLst>
                  <a:ext uri="{0D108BD9-81ED-4DB2-BD59-A6C34878D82A}">
                    <a16:rowId xmlns:a16="http://schemas.microsoft.com/office/drawing/2014/main" val="38472225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Application team need to perform complete testing</a:t>
                      </a:r>
                    </a:p>
                  </a:txBody>
                  <a:tcPr>
                    <a:solidFill>
                      <a:schemeClr val="bg2"/>
                    </a:solidFill>
                  </a:tcPr>
                </a:tc>
                <a:extLst>
                  <a:ext uri="{0D108BD9-81ED-4DB2-BD59-A6C34878D82A}">
                    <a16:rowId xmlns:a16="http://schemas.microsoft.com/office/drawing/2014/main" val="30735071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Application team needs to avoid any internet access unless it’s approved.</a:t>
                      </a:r>
                    </a:p>
                  </a:txBody>
                  <a:tcPr>
                    <a:solidFill>
                      <a:schemeClr val="bg2"/>
                    </a:solidFill>
                  </a:tcPr>
                </a:tc>
                <a:extLst>
                  <a:ext uri="{0D108BD9-81ED-4DB2-BD59-A6C34878D82A}">
                    <a16:rowId xmlns:a16="http://schemas.microsoft.com/office/drawing/2014/main" val="18478175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Application team provides the confirmation of testing in the ticket.</a:t>
                      </a:r>
                    </a:p>
                  </a:txBody>
                  <a:tcPr>
                    <a:solidFill>
                      <a:schemeClr val="bg2"/>
                    </a:solidFill>
                  </a:tcPr>
                </a:tc>
                <a:extLst>
                  <a:ext uri="{0D108BD9-81ED-4DB2-BD59-A6C34878D82A}">
                    <a16:rowId xmlns:a16="http://schemas.microsoft.com/office/drawing/2014/main" val="12732121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err="1">
                          <a:ln>
                            <a:noFill/>
                          </a:ln>
                          <a:solidFill>
                            <a:srgbClr val="5A5A5A"/>
                          </a:solidFill>
                          <a:effectLst/>
                          <a:uLnTx/>
                          <a:uFillTx/>
                          <a:latin typeface="Calibri" panose="020F0502020204030204" pitchFamily="34" charset="0"/>
                          <a:ea typeface="+mn-ea"/>
                          <a:cs typeface="+mn-cs"/>
                        </a:rPr>
                        <a:t>CloudOps</a:t>
                      </a: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 closes the ticket.</a:t>
                      </a:r>
                    </a:p>
                  </a:txBody>
                  <a:tcPr>
                    <a:solidFill>
                      <a:schemeClr val="bg2"/>
                    </a:solidFill>
                  </a:tcPr>
                </a:tc>
                <a:extLst>
                  <a:ext uri="{0D108BD9-81ED-4DB2-BD59-A6C34878D82A}">
                    <a16:rowId xmlns:a16="http://schemas.microsoft.com/office/drawing/2014/main" val="598558559"/>
                  </a:ext>
                </a:extLst>
              </a:tr>
            </a:tbl>
          </a:graphicData>
        </a:graphic>
      </p:graphicFrame>
      <p:graphicFrame>
        <p:nvGraphicFramePr>
          <p:cNvPr id="19" name="Table 18">
            <a:extLst>
              <a:ext uri="{FF2B5EF4-FFF2-40B4-BE49-F238E27FC236}">
                <a16:creationId xmlns:a16="http://schemas.microsoft.com/office/drawing/2014/main" id="{C5237BA4-F4B3-6F52-4935-BFE6A9DF03CB}"/>
              </a:ext>
            </a:extLst>
          </p:cNvPr>
          <p:cNvGraphicFramePr>
            <a:graphicFrameLocks noGrp="1"/>
          </p:cNvGraphicFramePr>
          <p:nvPr/>
        </p:nvGraphicFramePr>
        <p:xfrm>
          <a:off x="8924611" y="2731043"/>
          <a:ext cx="2160000" cy="73152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Create required services &amp; infrastructure and keep it up &amp; running.</a:t>
                      </a:r>
                    </a:p>
                  </a:txBody>
                  <a:tcPr>
                    <a:solidFill>
                      <a:schemeClr val="bg2"/>
                    </a:solidFill>
                  </a:tcPr>
                </a:tc>
                <a:extLst>
                  <a:ext uri="{0D108BD9-81ED-4DB2-BD59-A6C34878D82A}">
                    <a16:rowId xmlns:a16="http://schemas.microsoft.com/office/drawing/2014/main" val="2919509955"/>
                  </a:ext>
                </a:extLst>
              </a:tr>
            </a:tbl>
          </a:graphicData>
        </a:graphic>
      </p:graphicFrame>
      <p:sp>
        <p:nvSpPr>
          <p:cNvPr id="20" name="TextBox 19">
            <a:extLst>
              <a:ext uri="{FF2B5EF4-FFF2-40B4-BE49-F238E27FC236}">
                <a16:creationId xmlns:a16="http://schemas.microsoft.com/office/drawing/2014/main" id="{9BF3489C-1A6C-E725-E52B-42E1D0711878}"/>
              </a:ext>
            </a:extLst>
          </p:cNvPr>
          <p:cNvSpPr txBox="1"/>
          <p:nvPr/>
        </p:nvSpPr>
        <p:spPr bwMode="gray">
          <a:xfrm>
            <a:off x="8881418" y="2450316"/>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dirty="0" err="1">
                <a:solidFill>
                  <a:schemeClr val="tx2"/>
                </a:solidFill>
              </a:rPr>
              <a:t>CloudOps</a:t>
            </a:r>
            <a:r>
              <a:rPr lang="en-US" sz="1400" b="1" dirty="0">
                <a:solidFill>
                  <a:schemeClr val="tx2"/>
                </a:solidFill>
              </a:rPr>
              <a:t>/Tier0</a:t>
            </a:r>
          </a:p>
        </p:txBody>
      </p:sp>
      <p:sp>
        <p:nvSpPr>
          <p:cNvPr id="21" name="TextBox 20">
            <a:extLst>
              <a:ext uri="{FF2B5EF4-FFF2-40B4-BE49-F238E27FC236}">
                <a16:creationId xmlns:a16="http://schemas.microsoft.com/office/drawing/2014/main" id="{7150E8AA-9B69-A37E-836F-BF991309AC00}"/>
              </a:ext>
            </a:extLst>
          </p:cNvPr>
          <p:cNvSpPr txBox="1"/>
          <p:nvPr/>
        </p:nvSpPr>
        <p:spPr bwMode="gray">
          <a:xfrm>
            <a:off x="8915862" y="3516447"/>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dirty="0">
                <a:solidFill>
                  <a:schemeClr val="tx2"/>
                </a:solidFill>
              </a:rPr>
              <a:t>Application Team</a:t>
            </a:r>
          </a:p>
        </p:txBody>
      </p:sp>
      <p:graphicFrame>
        <p:nvGraphicFramePr>
          <p:cNvPr id="22" name="Table 21">
            <a:extLst>
              <a:ext uri="{FF2B5EF4-FFF2-40B4-BE49-F238E27FC236}">
                <a16:creationId xmlns:a16="http://schemas.microsoft.com/office/drawing/2014/main" id="{DEC8E052-7FBC-FDFB-2A26-626481EF47A4}"/>
              </a:ext>
            </a:extLst>
          </p:cNvPr>
          <p:cNvGraphicFramePr>
            <a:graphicFrameLocks noGrp="1"/>
          </p:cNvGraphicFramePr>
          <p:nvPr/>
        </p:nvGraphicFramePr>
        <p:xfrm>
          <a:off x="8924611" y="3795220"/>
          <a:ext cx="2160000" cy="240792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15157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Identify all hostname(s)/</a:t>
                      </a:r>
                      <a:r>
                        <a:rPr kumimoji="0" lang="en-IN" sz="1400" b="0" i="0" u="none" strike="noStrike" kern="1200" cap="none" spc="0" normalizeH="0" baseline="0" noProof="0" dirty="0" err="1">
                          <a:ln>
                            <a:noFill/>
                          </a:ln>
                          <a:solidFill>
                            <a:srgbClr val="5A5A5A"/>
                          </a:solidFill>
                          <a:effectLst/>
                          <a:uLnTx/>
                          <a:uFillTx/>
                          <a:latin typeface="Calibri" panose="020F0502020204030204" pitchFamily="34" charset="0"/>
                          <a:ea typeface="+mn-ea"/>
                          <a:cs typeface="Calibri" panose="020F0502020204030204" pitchFamily="34" charset="0"/>
                        </a:rPr>
                        <a:t>url</a:t>
                      </a: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(s) which needs to be accessed from virtual network.</a:t>
                      </a:r>
                    </a:p>
                  </a:txBody>
                  <a:tcPr>
                    <a:solidFill>
                      <a:schemeClr val="bg2"/>
                    </a:solidFill>
                  </a:tcPr>
                </a:tc>
                <a:extLst>
                  <a:ext uri="{0D108BD9-81ED-4DB2-BD59-A6C34878D82A}">
                    <a16:rowId xmlns:a16="http://schemas.microsoft.com/office/drawing/2014/main" val="2919509955"/>
                  </a:ext>
                </a:extLst>
              </a:tr>
              <a:tr h="15157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Use private access to Azure PAAS services.</a:t>
                      </a:r>
                    </a:p>
                  </a:txBody>
                  <a:tcPr>
                    <a:solidFill>
                      <a:schemeClr val="bg2"/>
                    </a:solidFill>
                  </a:tcPr>
                </a:tc>
                <a:extLst>
                  <a:ext uri="{0D108BD9-81ED-4DB2-BD59-A6C34878D82A}">
                    <a16:rowId xmlns:a16="http://schemas.microsoft.com/office/drawing/2014/main" val="3532123417"/>
                  </a:ext>
                </a:extLst>
              </a:tr>
              <a:tr h="15157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Contact </a:t>
                      </a:r>
                      <a:r>
                        <a:rPr kumimoji="0" lang="en-IN" sz="1400" b="0" i="0" u="none" strike="noStrike" kern="1200" cap="none" spc="0" normalizeH="0" baseline="0" noProof="0" dirty="0" err="1">
                          <a:ln>
                            <a:noFill/>
                          </a:ln>
                          <a:solidFill>
                            <a:srgbClr val="5A5A5A"/>
                          </a:solidFill>
                          <a:effectLst/>
                          <a:uLnTx/>
                          <a:uFillTx/>
                          <a:latin typeface="Calibri" panose="020F0502020204030204" pitchFamily="34" charset="0"/>
                          <a:ea typeface="+mn-ea"/>
                          <a:cs typeface="Calibri" panose="020F0502020204030204" pitchFamily="34" charset="0"/>
                        </a:rPr>
                        <a:t>CloudOps</a:t>
                      </a:r>
                      <a:r>
                        <a:rPr kumimoji="0" lang="en-IN"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Calibri" panose="020F0502020204030204" pitchFamily="34" charset="0"/>
                        </a:rPr>
                        <a:t> in case of error occurs with error code 403 by raising SN ticket.</a:t>
                      </a:r>
                    </a:p>
                  </a:txBody>
                  <a:tcPr>
                    <a:solidFill>
                      <a:schemeClr val="bg2"/>
                    </a:solidFill>
                  </a:tcPr>
                </a:tc>
                <a:extLst>
                  <a:ext uri="{0D108BD9-81ED-4DB2-BD59-A6C34878D82A}">
                    <a16:rowId xmlns:a16="http://schemas.microsoft.com/office/drawing/2014/main" val="193400962"/>
                  </a:ext>
                </a:extLst>
              </a:tr>
            </a:tbl>
          </a:graphicData>
        </a:graphic>
      </p:graphicFrame>
      <p:grpSp>
        <p:nvGrpSpPr>
          <p:cNvPr id="4" name="Group 3">
            <a:extLst>
              <a:ext uri="{FF2B5EF4-FFF2-40B4-BE49-F238E27FC236}">
                <a16:creationId xmlns:a16="http://schemas.microsoft.com/office/drawing/2014/main" id="{7CB303BA-8E3B-EBE2-6613-9C1C1CBA6296}"/>
              </a:ext>
            </a:extLst>
          </p:cNvPr>
          <p:cNvGrpSpPr/>
          <p:nvPr/>
        </p:nvGrpSpPr>
        <p:grpSpPr>
          <a:xfrm>
            <a:off x="1300210" y="1046835"/>
            <a:ext cx="1080000" cy="1080000"/>
            <a:chOff x="1688306" y="1431988"/>
            <a:chExt cx="1260000" cy="1260000"/>
          </a:xfrm>
        </p:grpSpPr>
        <p:sp>
          <p:nvSpPr>
            <p:cNvPr id="23" name="Oval 22">
              <a:extLst>
                <a:ext uri="{FF2B5EF4-FFF2-40B4-BE49-F238E27FC236}">
                  <a16:creationId xmlns:a16="http://schemas.microsoft.com/office/drawing/2014/main" id="{D795412F-3FE6-5AB2-8BAD-A1B42EAC4C86}"/>
                </a:ext>
              </a:extLst>
            </p:cNvPr>
            <p:cNvSpPr/>
            <p:nvPr/>
          </p:nvSpPr>
          <p:spPr bwMode="gray">
            <a:xfrm>
              <a:off x="1688306" y="1431988"/>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6" name="Oval 25">
              <a:extLst>
                <a:ext uri="{FF2B5EF4-FFF2-40B4-BE49-F238E27FC236}">
                  <a16:creationId xmlns:a16="http://schemas.microsoft.com/office/drawing/2014/main" id="{C4DA8E18-5B88-471E-2D02-6938D1C86ECB}"/>
                </a:ext>
              </a:extLst>
            </p:cNvPr>
            <p:cNvSpPr/>
            <p:nvPr/>
          </p:nvSpPr>
          <p:spPr bwMode="gray">
            <a:xfrm>
              <a:off x="1778697" y="152519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pic>
          <p:nvPicPr>
            <p:cNvPr id="30" name="Graphic 29" descr="Folder Search with solid fill">
              <a:extLst>
                <a:ext uri="{FF2B5EF4-FFF2-40B4-BE49-F238E27FC236}">
                  <a16:creationId xmlns:a16="http://schemas.microsoft.com/office/drawing/2014/main" id="{8C0B4368-DB31-85CA-EACF-4B4CDF79E8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8590" y="1691014"/>
              <a:ext cx="884934" cy="884934"/>
            </a:xfrm>
            <a:prstGeom prst="rect">
              <a:avLst/>
            </a:prstGeom>
          </p:spPr>
        </p:pic>
      </p:grpSp>
      <p:grpSp>
        <p:nvGrpSpPr>
          <p:cNvPr id="37" name="Group 36">
            <a:extLst>
              <a:ext uri="{FF2B5EF4-FFF2-40B4-BE49-F238E27FC236}">
                <a16:creationId xmlns:a16="http://schemas.microsoft.com/office/drawing/2014/main" id="{21954D4A-1222-2C93-88AA-2E3CCE69578B}"/>
              </a:ext>
            </a:extLst>
          </p:cNvPr>
          <p:cNvGrpSpPr/>
          <p:nvPr/>
        </p:nvGrpSpPr>
        <p:grpSpPr>
          <a:xfrm>
            <a:off x="9455862" y="1052512"/>
            <a:ext cx="1080000" cy="1080000"/>
            <a:chOff x="9110598" y="4625235"/>
            <a:chExt cx="1260000" cy="1260000"/>
          </a:xfrm>
        </p:grpSpPr>
        <p:grpSp>
          <p:nvGrpSpPr>
            <p:cNvPr id="38" name="Group 37">
              <a:extLst>
                <a:ext uri="{FF2B5EF4-FFF2-40B4-BE49-F238E27FC236}">
                  <a16:creationId xmlns:a16="http://schemas.microsoft.com/office/drawing/2014/main" id="{E8A8CB67-2605-EC34-DACD-CD48F6CCCA04}"/>
                </a:ext>
              </a:extLst>
            </p:cNvPr>
            <p:cNvGrpSpPr/>
            <p:nvPr/>
          </p:nvGrpSpPr>
          <p:grpSpPr>
            <a:xfrm>
              <a:off x="9110598" y="4625235"/>
              <a:ext cx="1260000" cy="1260000"/>
              <a:chOff x="1678489" y="1465545"/>
              <a:chExt cx="1260000" cy="1260000"/>
            </a:xfrm>
          </p:grpSpPr>
          <p:sp>
            <p:nvSpPr>
              <p:cNvPr id="41" name="Oval 40">
                <a:extLst>
                  <a:ext uri="{FF2B5EF4-FFF2-40B4-BE49-F238E27FC236}">
                    <a16:creationId xmlns:a16="http://schemas.microsoft.com/office/drawing/2014/main" id="{14B5875B-0943-0BE0-113F-A2DF0B459167}"/>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5" name="Oval 44">
                <a:extLst>
                  <a:ext uri="{FF2B5EF4-FFF2-40B4-BE49-F238E27FC236}">
                    <a16:creationId xmlns:a16="http://schemas.microsoft.com/office/drawing/2014/main" id="{E29EEF06-968B-5FCF-0D33-7AC6DB6D974C}"/>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39" name="Graphic 38" descr="Tools with solid fill">
              <a:extLst>
                <a:ext uri="{FF2B5EF4-FFF2-40B4-BE49-F238E27FC236}">
                  <a16:creationId xmlns:a16="http://schemas.microsoft.com/office/drawing/2014/main" id="{C7015EB2-9A78-D9BC-E4C7-7C661EE5D7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7645" y="4829757"/>
              <a:ext cx="846321" cy="846321"/>
            </a:xfrm>
            <a:prstGeom prst="rect">
              <a:avLst/>
            </a:prstGeom>
          </p:spPr>
        </p:pic>
      </p:grpSp>
      <p:grpSp>
        <p:nvGrpSpPr>
          <p:cNvPr id="46" name="Group 45">
            <a:extLst>
              <a:ext uri="{FF2B5EF4-FFF2-40B4-BE49-F238E27FC236}">
                <a16:creationId xmlns:a16="http://schemas.microsoft.com/office/drawing/2014/main" id="{DF93E2EF-266E-0D4A-9D6F-3C769903EEB5}"/>
              </a:ext>
            </a:extLst>
          </p:cNvPr>
          <p:cNvGrpSpPr/>
          <p:nvPr/>
        </p:nvGrpSpPr>
        <p:grpSpPr>
          <a:xfrm>
            <a:off x="3993941" y="1060291"/>
            <a:ext cx="1080000" cy="1080000"/>
            <a:chOff x="3033387" y="3365235"/>
            <a:chExt cx="1260000" cy="1260000"/>
          </a:xfrm>
        </p:grpSpPr>
        <p:grpSp>
          <p:nvGrpSpPr>
            <p:cNvPr id="47" name="Group 46">
              <a:extLst>
                <a:ext uri="{FF2B5EF4-FFF2-40B4-BE49-F238E27FC236}">
                  <a16:creationId xmlns:a16="http://schemas.microsoft.com/office/drawing/2014/main" id="{18647F9D-CB96-9F79-1B92-AF1BD686DC34}"/>
                </a:ext>
              </a:extLst>
            </p:cNvPr>
            <p:cNvGrpSpPr/>
            <p:nvPr/>
          </p:nvGrpSpPr>
          <p:grpSpPr>
            <a:xfrm>
              <a:off x="3033387" y="3365235"/>
              <a:ext cx="1260000" cy="1260000"/>
              <a:chOff x="1678489" y="1465545"/>
              <a:chExt cx="1260000" cy="1260000"/>
            </a:xfrm>
          </p:grpSpPr>
          <p:sp>
            <p:nvSpPr>
              <p:cNvPr id="49" name="Oval 48">
                <a:extLst>
                  <a:ext uri="{FF2B5EF4-FFF2-40B4-BE49-F238E27FC236}">
                    <a16:creationId xmlns:a16="http://schemas.microsoft.com/office/drawing/2014/main" id="{1D85B794-8FA9-6890-9CD2-1A593FD9615C}"/>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0" name="Oval 49">
                <a:extLst>
                  <a:ext uri="{FF2B5EF4-FFF2-40B4-BE49-F238E27FC236}">
                    <a16:creationId xmlns:a16="http://schemas.microsoft.com/office/drawing/2014/main" id="{7A475631-CE27-17BD-DFA4-05AC1CCB7CEF}"/>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48" name="Graphic 47" descr="Questions with solid fill">
              <a:extLst>
                <a:ext uri="{FF2B5EF4-FFF2-40B4-BE49-F238E27FC236}">
                  <a16:creationId xmlns:a16="http://schemas.microsoft.com/office/drawing/2014/main" id="{5B7D5ADA-5E4B-3B9E-1DA2-9BEA4651B7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4686" y="3541167"/>
              <a:ext cx="914400" cy="914400"/>
            </a:xfrm>
            <a:prstGeom prst="rect">
              <a:avLst/>
            </a:prstGeom>
          </p:spPr>
        </p:pic>
      </p:grpSp>
      <p:grpSp>
        <p:nvGrpSpPr>
          <p:cNvPr id="51" name="Group 50">
            <a:extLst>
              <a:ext uri="{FF2B5EF4-FFF2-40B4-BE49-F238E27FC236}">
                <a16:creationId xmlns:a16="http://schemas.microsoft.com/office/drawing/2014/main" id="{CA95D2AE-545E-43B7-BCB4-BC35A536ECF6}"/>
              </a:ext>
            </a:extLst>
          </p:cNvPr>
          <p:cNvGrpSpPr/>
          <p:nvPr/>
        </p:nvGrpSpPr>
        <p:grpSpPr>
          <a:xfrm>
            <a:off x="6741255" y="1046835"/>
            <a:ext cx="1080000" cy="1080000"/>
            <a:chOff x="5336877" y="3603797"/>
            <a:chExt cx="1260000" cy="1260000"/>
          </a:xfrm>
        </p:grpSpPr>
        <p:grpSp>
          <p:nvGrpSpPr>
            <p:cNvPr id="52" name="Group 51">
              <a:extLst>
                <a:ext uri="{FF2B5EF4-FFF2-40B4-BE49-F238E27FC236}">
                  <a16:creationId xmlns:a16="http://schemas.microsoft.com/office/drawing/2014/main" id="{6650110A-14D0-F6BE-2958-6931B0812A45}"/>
                </a:ext>
              </a:extLst>
            </p:cNvPr>
            <p:cNvGrpSpPr/>
            <p:nvPr/>
          </p:nvGrpSpPr>
          <p:grpSpPr>
            <a:xfrm>
              <a:off x="5336877" y="3603797"/>
              <a:ext cx="1260000" cy="1260000"/>
              <a:chOff x="1678489" y="1465545"/>
              <a:chExt cx="1260000" cy="1260000"/>
            </a:xfrm>
          </p:grpSpPr>
          <p:sp>
            <p:nvSpPr>
              <p:cNvPr id="54" name="Oval 53">
                <a:extLst>
                  <a:ext uri="{FF2B5EF4-FFF2-40B4-BE49-F238E27FC236}">
                    <a16:creationId xmlns:a16="http://schemas.microsoft.com/office/drawing/2014/main" id="{053B44B4-B0CE-F6A8-FBC6-22C43EB744D9}"/>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5" name="Oval 54">
                <a:extLst>
                  <a:ext uri="{FF2B5EF4-FFF2-40B4-BE49-F238E27FC236}">
                    <a16:creationId xmlns:a16="http://schemas.microsoft.com/office/drawing/2014/main" id="{98815304-B47E-9141-7B50-CF480C70A5EF}"/>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53" name="Graphic 52" descr="Gears with solid fill">
              <a:extLst>
                <a:ext uri="{FF2B5EF4-FFF2-40B4-BE49-F238E27FC236}">
                  <a16:creationId xmlns:a16="http://schemas.microsoft.com/office/drawing/2014/main" id="{74DA22A1-FBB5-B61A-3E0E-4769F47F11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19885" y="3774280"/>
              <a:ext cx="914400" cy="914400"/>
            </a:xfrm>
            <a:prstGeom prst="rect">
              <a:avLst/>
            </a:prstGeom>
          </p:spPr>
        </p:pic>
      </p:grpSp>
    </p:spTree>
    <p:extLst>
      <p:ext uri="{BB962C8B-B14F-4D97-AF65-F5344CB8AC3E}">
        <p14:creationId xmlns:p14="http://schemas.microsoft.com/office/powerpoint/2010/main" val="365921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a:t>Policy</a:t>
            </a:r>
          </a:p>
        </p:txBody>
      </p:sp>
      <p:sp>
        <p:nvSpPr>
          <p:cNvPr id="2" name="Rectangle 1">
            <a:extLst>
              <a:ext uri="{FF2B5EF4-FFF2-40B4-BE49-F238E27FC236}">
                <a16:creationId xmlns:a16="http://schemas.microsoft.com/office/drawing/2014/main" id="{B8E4EEC4-359E-4A95-58FE-078629C8D69E}"/>
              </a:ext>
            </a:extLst>
          </p:cNvPr>
          <p:cNvSpPr/>
          <p:nvPr/>
        </p:nvSpPr>
        <p:spPr bwMode="gray">
          <a:xfrm>
            <a:off x="541603"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4" name="TextBox 43">
            <a:extLst>
              <a:ext uri="{FF2B5EF4-FFF2-40B4-BE49-F238E27FC236}">
                <a16:creationId xmlns:a16="http://schemas.microsoft.com/office/drawing/2014/main" id="{456B8A65-067E-5AFE-2660-6619A6D15189}"/>
              </a:ext>
            </a:extLst>
          </p:cNvPr>
          <p:cNvSpPr txBox="1"/>
          <p:nvPr/>
        </p:nvSpPr>
        <p:spPr bwMode="gray">
          <a:xfrm>
            <a:off x="676081" y="2147854"/>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Objective</a:t>
            </a:r>
          </a:p>
        </p:txBody>
      </p:sp>
      <p:sp>
        <p:nvSpPr>
          <p:cNvPr id="7" name="Rectangle 6">
            <a:extLst>
              <a:ext uri="{FF2B5EF4-FFF2-40B4-BE49-F238E27FC236}">
                <a16:creationId xmlns:a16="http://schemas.microsoft.com/office/drawing/2014/main" id="{3FF8EABB-46E7-41BD-A687-54B4FAD8A178}"/>
              </a:ext>
            </a:extLst>
          </p:cNvPr>
          <p:cNvSpPr/>
          <p:nvPr/>
        </p:nvSpPr>
        <p:spPr bwMode="gray">
          <a:xfrm>
            <a:off x="6000949"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 name="Rectangle 4">
            <a:extLst>
              <a:ext uri="{FF2B5EF4-FFF2-40B4-BE49-F238E27FC236}">
                <a16:creationId xmlns:a16="http://schemas.microsoft.com/office/drawing/2014/main" id="{51D5DB87-0ECD-06AC-2BD6-43C8E4938E5E}"/>
              </a:ext>
            </a:extLst>
          </p:cNvPr>
          <p:cNvSpPr/>
          <p:nvPr/>
        </p:nvSpPr>
        <p:spPr bwMode="gray">
          <a:xfrm>
            <a:off x="3271276" y="1923853"/>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8" name="TextBox 7">
            <a:extLst>
              <a:ext uri="{FF2B5EF4-FFF2-40B4-BE49-F238E27FC236}">
                <a16:creationId xmlns:a16="http://schemas.microsoft.com/office/drawing/2014/main" id="{6A60BCF3-9B72-2F24-9ACB-375E7940C5EC}"/>
              </a:ext>
            </a:extLst>
          </p:cNvPr>
          <p:cNvSpPr txBox="1"/>
          <p:nvPr/>
        </p:nvSpPr>
        <p:spPr bwMode="gray">
          <a:xfrm>
            <a:off x="3443743" y="2147854"/>
            <a:ext cx="2160000" cy="430887"/>
          </a:xfrm>
          <a:prstGeom prst="rect">
            <a:avLst/>
          </a:prstGeom>
          <a:noFill/>
        </p:spPr>
        <p:txBody>
          <a:bodyPr vert="horz" wrap="square" lIns="0" tIns="0" rIns="0" bIns="0" rtlCol="0">
            <a:spAutoFit/>
          </a:bodyPr>
          <a:lstStyle/>
          <a:p>
            <a:pPr algn="ctr">
              <a:spcBef>
                <a:spcPts val="600"/>
              </a:spcBef>
              <a:spcAft>
                <a:spcPts val="600"/>
              </a:spcAft>
            </a:pPr>
            <a:r>
              <a:rPr lang="en-US" sz="1400" b="1" dirty="0">
                <a:solidFill>
                  <a:schemeClr val="tx2"/>
                </a:solidFill>
              </a:rPr>
              <a:t>Benefits to Application Team</a:t>
            </a:r>
          </a:p>
        </p:txBody>
      </p:sp>
      <p:sp>
        <p:nvSpPr>
          <p:cNvPr id="11" name="Rectangle 10">
            <a:extLst>
              <a:ext uri="{FF2B5EF4-FFF2-40B4-BE49-F238E27FC236}">
                <a16:creationId xmlns:a16="http://schemas.microsoft.com/office/drawing/2014/main" id="{99EB9950-CCB2-48C2-2ECE-9619154A1DBE}"/>
              </a:ext>
            </a:extLst>
          </p:cNvPr>
          <p:cNvSpPr/>
          <p:nvPr/>
        </p:nvSpPr>
        <p:spPr bwMode="gray">
          <a:xfrm>
            <a:off x="8715556"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3" name="TextBox 12">
            <a:extLst>
              <a:ext uri="{FF2B5EF4-FFF2-40B4-BE49-F238E27FC236}">
                <a16:creationId xmlns:a16="http://schemas.microsoft.com/office/drawing/2014/main" id="{4FA293E0-5BBA-FF6B-5822-C54EFAAC8B4A}"/>
              </a:ext>
            </a:extLst>
          </p:cNvPr>
          <p:cNvSpPr txBox="1"/>
          <p:nvPr/>
        </p:nvSpPr>
        <p:spPr bwMode="gray">
          <a:xfrm>
            <a:off x="6157201" y="2151195"/>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Initial Setup</a:t>
            </a:r>
          </a:p>
        </p:txBody>
      </p:sp>
      <p:sp>
        <p:nvSpPr>
          <p:cNvPr id="9" name="TextBox 8">
            <a:extLst>
              <a:ext uri="{FF2B5EF4-FFF2-40B4-BE49-F238E27FC236}">
                <a16:creationId xmlns:a16="http://schemas.microsoft.com/office/drawing/2014/main" id="{49B8E023-89CC-55F5-B161-45CB81F281CA}"/>
              </a:ext>
            </a:extLst>
          </p:cNvPr>
          <p:cNvSpPr txBox="1"/>
          <p:nvPr/>
        </p:nvSpPr>
        <p:spPr bwMode="gray">
          <a:xfrm>
            <a:off x="8881418" y="2169589"/>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Responsibilities</a:t>
            </a:r>
          </a:p>
        </p:txBody>
      </p:sp>
      <p:graphicFrame>
        <p:nvGraphicFramePr>
          <p:cNvPr id="16" name="Table 15">
            <a:extLst>
              <a:ext uri="{FF2B5EF4-FFF2-40B4-BE49-F238E27FC236}">
                <a16:creationId xmlns:a16="http://schemas.microsoft.com/office/drawing/2014/main" id="{B4B94A7F-CB8E-41A6-31F4-E824C7F65AE9}"/>
              </a:ext>
            </a:extLst>
          </p:cNvPr>
          <p:cNvGraphicFramePr>
            <a:graphicFrameLocks noGrp="1"/>
          </p:cNvGraphicFramePr>
          <p:nvPr/>
        </p:nvGraphicFramePr>
        <p:xfrm>
          <a:off x="720086" y="2447736"/>
          <a:ext cx="2160000" cy="94488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spcBef>
                          <a:spcPts val="600"/>
                        </a:spcBef>
                        <a:buFont typeface="Arial" panose="020B0604020202020204" pitchFamily="34" charset="0"/>
                        <a:buNone/>
                      </a:pPr>
                      <a:r>
                        <a:rPr lang="en-IN" sz="1400" b="0" i="0" u="none" strike="noStrike" dirty="0">
                          <a:effectLst/>
                          <a:latin typeface="Calibri" panose="020F0502020204030204" pitchFamily="34" charset="0"/>
                        </a:rPr>
                        <a:t>The policies help enforce adherence to the applicable security and compliance standards.</a:t>
                      </a:r>
                    </a:p>
                  </a:txBody>
                  <a:tcPr>
                    <a:solidFill>
                      <a:schemeClr val="bg2"/>
                    </a:solidFill>
                  </a:tcPr>
                </a:tc>
                <a:extLst>
                  <a:ext uri="{0D108BD9-81ED-4DB2-BD59-A6C34878D82A}">
                    <a16:rowId xmlns:a16="http://schemas.microsoft.com/office/drawing/2014/main" val="2919509955"/>
                  </a:ext>
                </a:extLst>
              </a:tr>
            </a:tbl>
          </a:graphicData>
        </a:graphic>
      </p:graphicFrame>
      <p:graphicFrame>
        <p:nvGraphicFramePr>
          <p:cNvPr id="17" name="Table 16">
            <a:extLst>
              <a:ext uri="{FF2B5EF4-FFF2-40B4-BE49-F238E27FC236}">
                <a16:creationId xmlns:a16="http://schemas.microsoft.com/office/drawing/2014/main" id="{9FE62FE1-12C2-3F5D-5E64-67D695C1DDD1}"/>
              </a:ext>
            </a:extLst>
          </p:cNvPr>
          <p:cNvGraphicFramePr>
            <a:graphicFrameLocks noGrp="1"/>
          </p:cNvGraphicFramePr>
          <p:nvPr/>
        </p:nvGraphicFramePr>
        <p:xfrm>
          <a:off x="3443743" y="2609248"/>
          <a:ext cx="2160000" cy="235204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spcBef>
                          <a:spcPts val="600"/>
                        </a:spcBef>
                        <a:buFont typeface="Arial" panose="020B0604020202020204" pitchFamily="34" charset="0"/>
                        <a:buNone/>
                      </a:pPr>
                      <a:r>
                        <a:rPr lang="en-IN" sz="1400" b="0" i="0" dirty="0">
                          <a:effectLst/>
                          <a:latin typeface="Calibri" panose="020F0502020204030204" pitchFamily="34" charset="0"/>
                          <a:cs typeface="Calibri" panose="020F0502020204030204" pitchFamily="34" charset="0"/>
                        </a:rPr>
                        <a:t>Subscription provisioned with </a:t>
                      </a:r>
                      <a:r>
                        <a:rPr lang="en-IN" sz="1400" b="0" dirty="0">
                          <a:latin typeface="Calibri" panose="020F0502020204030204" pitchFamily="34" charset="0"/>
                          <a:cs typeface="Calibri" panose="020F0502020204030204" pitchFamily="34" charset="0"/>
                        </a:rPr>
                        <a:t>applicable security and compliance </a:t>
                      </a:r>
                      <a:r>
                        <a:rPr lang="en-IN" sz="1400" b="0" i="0" dirty="0">
                          <a:effectLst/>
                          <a:latin typeface="Calibri" panose="020F0502020204030204" pitchFamily="34" charset="0"/>
                          <a:cs typeface="Calibri" panose="020F0502020204030204" pitchFamily="34" charset="0"/>
                        </a:rPr>
                        <a:t>policies.</a:t>
                      </a:r>
                    </a:p>
                  </a:txBody>
                  <a:tcPr>
                    <a:solidFill>
                      <a:schemeClr val="bg2"/>
                    </a:solidFill>
                  </a:tcPr>
                </a:tc>
                <a:extLst>
                  <a:ext uri="{0D108BD9-81ED-4DB2-BD59-A6C34878D82A}">
                    <a16:rowId xmlns:a16="http://schemas.microsoft.com/office/drawing/2014/main" val="2919509955"/>
                  </a:ext>
                </a:extLst>
              </a:tr>
              <a:tr h="370840">
                <a:tc>
                  <a:txBody>
                    <a:bodyPr/>
                    <a:lstStyle/>
                    <a:p>
                      <a:pPr marL="0" indent="0" algn="l">
                        <a:spcBef>
                          <a:spcPts val="600"/>
                        </a:spcBef>
                        <a:buFont typeface="Arial" panose="020B0604020202020204" pitchFamily="34" charset="0"/>
                        <a:buNone/>
                      </a:pPr>
                      <a:r>
                        <a:rPr lang="en-IN" sz="1400" b="0" i="0" dirty="0">
                          <a:effectLst/>
                          <a:latin typeface="Calibri" panose="020F0502020204030204" pitchFamily="34" charset="0"/>
                          <a:cs typeface="Calibri" panose="020F0502020204030204" pitchFamily="34" charset="0"/>
                        </a:rPr>
                        <a:t>Managed by Tier0.</a:t>
                      </a:r>
                    </a:p>
                  </a:txBody>
                  <a:tcPr>
                    <a:solidFill>
                      <a:schemeClr val="bg2"/>
                    </a:solidFill>
                  </a:tcPr>
                </a:tc>
                <a:extLst>
                  <a:ext uri="{0D108BD9-81ED-4DB2-BD59-A6C34878D82A}">
                    <a16:rowId xmlns:a16="http://schemas.microsoft.com/office/drawing/2014/main" val="3847222590"/>
                  </a:ext>
                </a:extLst>
              </a:tr>
              <a:tr h="370840">
                <a:tc>
                  <a:txBody>
                    <a:bodyPr/>
                    <a:lstStyle/>
                    <a:p>
                      <a:pPr marL="0" indent="0" algn="l">
                        <a:spcBef>
                          <a:spcPts val="600"/>
                        </a:spcBef>
                        <a:buFont typeface="Arial" panose="020B0604020202020204" pitchFamily="34" charset="0"/>
                        <a:buNone/>
                      </a:pPr>
                      <a:r>
                        <a:rPr lang="en-IN" sz="1400" b="0" i="0" dirty="0">
                          <a:effectLst/>
                          <a:latin typeface="Calibri" panose="020F0502020204030204" pitchFamily="34" charset="0"/>
                          <a:cs typeface="Calibri" panose="020F0502020204030204" pitchFamily="34" charset="0"/>
                        </a:rPr>
                        <a:t>Real time enforcement of policies &amp; evaluation.</a:t>
                      </a:r>
                    </a:p>
                  </a:txBody>
                  <a:tcPr>
                    <a:solidFill>
                      <a:schemeClr val="bg2"/>
                    </a:solidFill>
                  </a:tcPr>
                </a:tc>
                <a:extLst>
                  <a:ext uri="{0D108BD9-81ED-4DB2-BD59-A6C34878D82A}">
                    <a16:rowId xmlns:a16="http://schemas.microsoft.com/office/drawing/2014/main" val="275026122"/>
                  </a:ext>
                </a:extLst>
              </a:tr>
              <a:tr h="370840">
                <a:tc>
                  <a:txBody>
                    <a:bodyPr/>
                    <a:lstStyle/>
                    <a:p>
                      <a:pPr marL="0" indent="0" algn="l">
                        <a:spcBef>
                          <a:spcPts val="600"/>
                        </a:spcBef>
                        <a:buFont typeface="Arial" panose="020B0604020202020204" pitchFamily="34" charset="0"/>
                        <a:buNone/>
                      </a:pPr>
                      <a:r>
                        <a:rPr lang="en-IN" sz="1400" b="0" i="0" dirty="0">
                          <a:effectLst/>
                          <a:latin typeface="Calibri" panose="020F0502020204030204" pitchFamily="34" charset="0"/>
                          <a:cs typeface="Calibri" panose="020F0502020204030204" pitchFamily="34" charset="0"/>
                        </a:rPr>
                        <a:t>System generated alerts for non-complaint and vulnerable resources.</a:t>
                      </a:r>
                    </a:p>
                  </a:txBody>
                  <a:tcPr>
                    <a:solidFill>
                      <a:schemeClr val="bg2"/>
                    </a:solidFill>
                  </a:tcPr>
                </a:tc>
                <a:extLst>
                  <a:ext uri="{0D108BD9-81ED-4DB2-BD59-A6C34878D82A}">
                    <a16:rowId xmlns:a16="http://schemas.microsoft.com/office/drawing/2014/main" val="857187779"/>
                  </a:ext>
                </a:extLst>
              </a:tr>
            </a:tbl>
          </a:graphicData>
        </a:graphic>
      </p:graphicFrame>
      <p:graphicFrame>
        <p:nvGraphicFramePr>
          <p:cNvPr id="18" name="Table 17">
            <a:extLst>
              <a:ext uri="{FF2B5EF4-FFF2-40B4-BE49-F238E27FC236}">
                <a16:creationId xmlns:a16="http://schemas.microsoft.com/office/drawing/2014/main" id="{0E04B22E-5C65-074B-E5ED-A45D78833B32}"/>
              </a:ext>
            </a:extLst>
          </p:cNvPr>
          <p:cNvGraphicFramePr>
            <a:graphicFrameLocks noGrp="1"/>
          </p:cNvGraphicFramePr>
          <p:nvPr/>
        </p:nvGraphicFramePr>
        <p:xfrm>
          <a:off x="6210004" y="2447736"/>
          <a:ext cx="2160000" cy="73152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buFont typeface="Arial" panose="020B0604020202020204" pitchFamily="34" charset="0"/>
                        <a:buNone/>
                      </a:pPr>
                      <a:r>
                        <a:rPr lang="en-IN" sz="1400" b="0" i="0" u="none" strike="noStrike" dirty="0">
                          <a:effectLst/>
                          <a:latin typeface="Calibri" panose="020F0502020204030204" pitchFamily="34" charset="0"/>
                        </a:rPr>
                        <a:t>Taken care as part of application team onboarding process.</a:t>
                      </a:r>
                    </a:p>
                  </a:txBody>
                  <a:tcPr>
                    <a:solidFill>
                      <a:schemeClr val="bg2"/>
                    </a:solidFill>
                  </a:tcPr>
                </a:tc>
                <a:extLst>
                  <a:ext uri="{0D108BD9-81ED-4DB2-BD59-A6C34878D82A}">
                    <a16:rowId xmlns:a16="http://schemas.microsoft.com/office/drawing/2014/main" val="2919509955"/>
                  </a:ext>
                </a:extLst>
              </a:tr>
            </a:tbl>
          </a:graphicData>
        </a:graphic>
      </p:graphicFrame>
      <p:graphicFrame>
        <p:nvGraphicFramePr>
          <p:cNvPr id="19" name="Table 18">
            <a:extLst>
              <a:ext uri="{FF2B5EF4-FFF2-40B4-BE49-F238E27FC236}">
                <a16:creationId xmlns:a16="http://schemas.microsoft.com/office/drawing/2014/main" id="{C5237BA4-F4B3-6F52-4935-BFE6A9DF03CB}"/>
              </a:ext>
            </a:extLst>
          </p:cNvPr>
          <p:cNvGraphicFramePr>
            <a:graphicFrameLocks noGrp="1"/>
          </p:cNvGraphicFramePr>
          <p:nvPr/>
        </p:nvGraphicFramePr>
        <p:xfrm>
          <a:off x="8924611" y="2731043"/>
          <a:ext cx="2160000" cy="146304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buFont typeface="Arial" panose="020B0604020202020204" pitchFamily="34" charset="0"/>
                        <a:buNone/>
                      </a:pPr>
                      <a:r>
                        <a:rPr lang="en-IN" sz="1400" b="0" i="0" dirty="0">
                          <a:effectLst/>
                          <a:latin typeface="Calibri" panose="020F0502020204030204" pitchFamily="34" charset="0"/>
                          <a:cs typeface="Calibri" panose="020F0502020204030204" pitchFamily="34" charset="0"/>
                        </a:rPr>
                        <a:t>To fix all the non-compliant Tier0 resources</a:t>
                      </a:r>
                    </a:p>
                  </a:txBody>
                  <a:tcPr>
                    <a:solidFill>
                      <a:schemeClr val="bg2"/>
                    </a:solidFill>
                  </a:tcPr>
                </a:tc>
                <a:extLst>
                  <a:ext uri="{0D108BD9-81ED-4DB2-BD59-A6C34878D82A}">
                    <a16:rowId xmlns:a16="http://schemas.microsoft.com/office/drawing/2014/main" val="291950995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400" b="0" i="0" dirty="0">
                          <a:effectLst/>
                          <a:latin typeface="Calibri" panose="020F0502020204030204" pitchFamily="34" charset="0"/>
                          <a:cs typeface="Calibri" panose="020F0502020204030204" pitchFamily="34" charset="0"/>
                        </a:rPr>
                        <a:t>Notification email with the list of policies which are non-complaint on application’s resources</a:t>
                      </a:r>
                    </a:p>
                  </a:txBody>
                  <a:tcPr>
                    <a:solidFill>
                      <a:schemeClr val="bg2"/>
                    </a:solidFill>
                  </a:tcPr>
                </a:tc>
                <a:extLst>
                  <a:ext uri="{0D108BD9-81ED-4DB2-BD59-A6C34878D82A}">
                    <a16:rowId xmlns:a16="http://schemas.microsoft.com/office/drawing/2014/main" val="404385205"/>
                  </a:ext>
                </a:extLst>
              </a:tr>
            </a:tbl>
          </a:graphicData>
        </a:graphic>
      </p:graphicFrame>
      <p:sp>
        <p:nvSpPr>
          <p:cNvPr id="20" name="TextBox 19">
            <a:extLst>
              <a:ext uri="{FF2B5EF4-FFF2-40B4-BE49-F238E27FC236}">
                <a16:creationId xmlns:a16="http://schemas.microsoft.com/office/drawing/2014/main" id="{9BF3489C-1A6C-E725-E52B-42E1D0711878}"/>
              </a:ext>
            </a:extLst>
          </p:cNvPr>
          <p:cNvSpPr txBox="1"/>
          <p:nvPr/>
        </p:nvSpPr>
        <p:spPr bwMode="gray">
          <a:xfrm>
            <a:off x="8881418" y="2450316"/>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Tier0</a:t>
            </a:r>
          </a:p>
        </p:txBody>
      </p:sp>
      <p:sp>
        <p:nvSpPr>
          <p:cNvPr id="21" name="TextBox 20">
            <a:extLst>
              <a:ext uri="{FF2B5EF4-FFF2-40B4-BE49-F238E27FC236}">
                <a16:creationId xmlns:a16="http://schemas.microsoft.com/office/drawing/2014/main" id="{7150E8AA-9B69-A37E-836F-BF991309AC00}"/>
              </a:ext>
            </a:extLst>
          </p:cNvPr>
          <p:cNvSpPr txBox="1"/>
          <p:nvPr/>
        </p:nvSpPr>
        <p:spPr bwMode="gray">
          <a:xfrm>
            <a:off x="8915862" y="4861647"/>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dirty="0">
                <a:solidFill>
                  <a:schemeClr val="tx2"/>
                </a:solidFill>
              </a:rPr>
              <a:t>Application Team</a:t>
            </a:r>
          </a:p>
        </p:txBody>
      </p:sp>
      <p:graphicFrame>
        <p:nvGraphicFramePr>
          <p:cNvPr id="22" name="Table 21">
            <a:extLst>
              <a:ext uri="{FF2B5EF4-FFF2-40B4-BE49-F238E27FC236}">
                <a16:creationId xmlns:a16="http://schemas.microsoft.com/office/drawing/2014/main" id="{DEC8E052-7FBC-FDFB-2A26-626481EF47A4}"/>
              </a:ext>
            </a:extLst>
          </p:cNvPr>
          <p:cNvGraphicFramePr>
            <a:graphicFrameLocks noGrp="1"/>
          </p:cNvGraphicFramePr>
          <p:nvPr/>
        </p:nvGraphicFramePr>
        <p:xfrm>
          <a:off x="8924611" y="5140420"/>
          <a:ext cx="2160000" cy="51816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151576">
                <a:tc>
                  <a:txBody>
                    <a:bodyPr/>
                    <a:lstStyle/>
                    <a:p>
                      <a:pPr marL="0" indent="0" algn="l">
                        <a:buFont typeface="Arial" panose="020B0604020202020204" pitchFamily="34" charset="0"/>
                        <a:buNone/>
                      </a:pPr>
                      <a:r>
                        <a:rPr lang="en-IN" sz="1400" b="0" i="0" dirty="0">
                          <a:effectLst/>
                          <a:latin typeface="Calibri" panose="020F0502020204030204" pitchFamily="34" charset="0"/>
                          <a:cs typeface="Calibri" panose="020F0502020204030204" pitchFamily="34" charset="0"/>
                        </a:rPr>
                        <a:t>To fix all the non-compliant application’s resources</a:t>
                      </a:r>
                    </a:p>
                  </a:txBody>
                  <a:tcPr>
                    <a:solidFill>
                      <a:schemeClr val="bg2"/>
                    </a:solidFill>
                  </a:tcPr>
                </a:tc>
                <a:extLst>
                  <a:ext uri="{0D108BD9-81ED-4DB2-BD59-A6C34878D82A}">
                    <a16:rowId xmlns:a16="http://schemas.microsoft.com/office/drawing/2014/main" val="2919509955"/>
                  </a:ext>
                </a:extLst>
              </a:tr>
            </a:tbl>
          </a:graphicData>
        </a:graphic>
      </p:graphicFrame>
      <p:grpSp>
        <p:nvGrpSpPr>
          <p:cNvPr id="4" name="Group 3">
            <a:extLst>
              <a:ext uri="{FF2B5EF4-FFF2-40B4-BE49-F238E27FC236}">
                <a16:creationId xmlns:a16="http://schemas.microsoft.com/office/drawing/2014/main" id="{B0CFA890-4C92-7022-A37C-13464C728575}"/>
              </a:ext>
            </a:extLst>
          </p:cNvPr>
          <p:cNvGrpSpPr/>
          <p:nvPr/>
        </p:nvGrpSpPr>
        <p:grpSpPr>
          <a:xfrm>
            <a:off x="1300210" y="1046835"/>
            <a:ext cx="1080000" cy="1080000"/>
            <a:chOff x="1688306" y="1431988"/>
            <a:chExt cx="1260000" cy="1260000"/>
          </a:xfrm>
        </p:grpSpPr>
        <p:sp>
          <p:nvSpPr>
            <p:cNvPr id="23" name="Oval 22">
              <a:extLst>
                <a:ext uri="{FF2B5EF4-FFF2-40B4-BE49-F238E27FC236}">
                  <a16:creationId xmlns:a16="http://schemas.microsoft.com/office/drawing/2014/main" id="{8FC74E51-B724-1368-BD70-312ECCDB8D42}"/>
                </a:ext>
              </a:extLst>
            </p:cNvPr>
            <p:cNvSpPr/>
            <p:nvPr/>
          </p:nvSpPr>
          <p:spPr bwMode="gray">
            <a:xfrm>
              <a:off x="1688306" y="1431988"/>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6" name="Oval 25">
              <a:extLst>
                <a:ext uri="{FF2B5EF4-FFF2-40B4-BE49-F238E27FC236}">
                  <a16:creationId xmlns:a16="http://schemas.microsoft.com/office/drawing/2014/main" id="{560141A5-C081-6651-1177-9B017EE5DB8F}"/>
                </a:ext>
              </a:extLst>
            </p:cNvPr>
            <p:cNvSpPr/>
            <p:nvPr/>
          </p:nvSpPr>
          <p:spPr bwMode="gray">
            <a:xfrm>
              <a:off x="1778697" y="152519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pic>
          <p:nvPicPr>
            <p:cNvPr id="30" name="Graphic 29" descr="Folder Search with solid fill">
              <a:extLst>
                <a:ext uri="{FF2B5EF4-FFF2-40B4-BE49-F238E27FC236}">
                  <a16:creationId xmlns:a16="http://schemas.microsoft.com/office/drawing/2014/main" id="{DD9F5504-3BF0-8618-BBB0-FDF4362753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8590" y="1691014"/>
              <a:ext cx="884934" cy="884934"/>
            </a:xfrm>
            <a:prstGeom prst="rect">
              <a:avLst/>
            </a:prstGeom>
          </p:spPr>
        </p:pic>
      </p:grpSp>
      <p:grpSp>
        <p:nvGrpSpPr>
          <p:cNvPr id="37" name="Group 36">
            <a:extLst>
              <a:ext uri="{FF2B5EF4-FFF2-40B4-BE49-F238E27FC236}">
                <a16:creationId xmlns:a16="http://schemas.microsoft.com/office/drawing/2014/main" id="{2F4229F1-ECC7-FF68-3D2B-1441C5C6F527}"/>
              </a:ext>
            </a:extLst>
          </p:cNvPr>
          <p:cNvGrpSpPr/>
          <p:nvPr/>
        </p:nvGrpSpPr>
        <p:grpSpPr>
          <a:xfrm>
            <a:off x="9455862" y="1052512"/>
            <a:ext cx="1080000" cy="1080000"/>
            <a:chOff x="9110598" y="4625235"/>
            <a:chExt cx="1260000" cy="1260000"/>
          </a:xfrm>
        </p:grpSpPr>
        <p:grpSp>
          <p:nvGrpSpPr>
            <p:cNvPr id="38" name="Group 37">
              <a:extLst>
                <a:ext uri="{FF2B5EF4-FFF2-40B4-BE49-F238E27FC236}">
                  <a16:creationId xmlns:a16="http://schemas.microsoft.com/office/drawing/2014/main" id="{7D0DEA57-9377-780D-1F53-5CA126D09C0E}"/>
                </a:ext>
              </a:extLst>
            </p:cNvPr>
            <p:cNvGrpSpPr/>
            <p:nvPr/>
          </p:nvGrpSpPr>
          <p:grpSpPr>
            <a:xfrm>
              <a:off x="9110598" y="4625235"/>
              <a:ext cx="1260000" cy="1260000"/>
              <a:chOff x="1678489" y="1465545"/>
              <a:chExt cx="1260000" cy="1260000"/>
            </a:xfrm>
          </p:grpSpPr>
          <p:sp>
            <p:nvSpPr>
              <p:cNvPr id="41" name="Oval 40">
                <a:extLst>
                  <a:ext uri="{FF2B5EF4-FFF2-40B4-BE49-F238E27FC236}">
                    <a16:creationId xmlns:a16="http://schemas.microsoft.com/office/drawing/2014/main" id="{E64BB5EB-C739-2A76-DBA7-E3CB30EA570B}"/>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5" name="Oval 44">
                <a:extLst>
                  <a:ext uri="{FF2B5EF4-FFF2-40B4-BE49-F238E27FC236}">
                    <a16:creationId xmlns:a16="http://schemas.microsoft.com/office/drawing/2014/main" id="{4FED697E-4DF7-6E85-7E94-6D1ABB8A725D}"/>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39" name="Graphic 38" descr="Tools with solid fill">
              <a:extLst>
                <a:ext uri="{FF2B5EF4-FFF2-40B4-BE49-F238E27FC236}">
                  <a16:creationId xmlns:a16="http://schemas.microsoft.com/office/drawing/2014/main" id="{9977949A-3117-1F8A-061C-9225DD1FCF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7645" y="4829757"/>
              <a:ext cx="846321" cy="846321"/>
            </a:xfrm>
            <a:prstGeom prst="rect">
              <a:avLst/>
            </a:prstGeom>
          </p:spPr>
        </p:pic>
      </p:grpSp>
      <p:grpSp>
        <p:nvGrpSpPr>
          <p:cNvPr id="46" name="Group 45">
            <a:extLst>
              <a:ext uri="{FF2B5EF4-FFF2-40B4-BE49-F238E27FC236}">
                <a16:creationId xmlns:a16="http://schemas.microsoft.com/office/drawing/2014/main" id="{53FEAFF2-AB0C-6ED7-8B42-2EC8D5665FC6}"/>
              </a:ext>
            </a:extLst>
          </p:cNvPr>
          <p:cNvGrpSpPr/>
          <p:nvPr/>
        </p:nvGrpSpPr>
        <p:grpSpPr>
          <a:xfrm>
            <a:off x="3993941" y="1060291"/>
            <a:ext cx="1080000" cy="1080000"/>
            <a:chOff x="3033387" y="3365235"/>
            <a:chExt cx="1260000" cy="1260000"/>
          </a:xfrm>
        </p:grpSpPr>
        <p:grpSp>
          <p:nvGrpSpPr>
            <p:cNvPr id="47" name="Group 46">
              <a:extLst>
                <a:ext uri="{FF2B5EF4-FFF2-40B4-BE49-F238E27FC236}">
                  <a16:creationId xmlns:a16="http://schemas.microsoft.com/office/drawing/2014/main" id="{036A59D8-1341-3AA2-0660-1AF592A67D3B}"/>
                </a:ext>
              </a:extLst>
            </p:cNvPr>
            <p:cNvGrpSpPr/>
            <p:nvPr/>
          </p:nvGrpSpPr>
          <p:grpSpPr>
            <a:xfrm>
              <a:off x="3033387" y="3365235"/>
              <a:ext cx="1260000" cy="1260000"/>
              <a:chOff x="1678489" y="1465545"/>
              <a:chExt cx="1260000" cy="1260000"/>
            </a:xfrm>
          </p:grpSpPr>
          <p:sp>
            <p:nvSpPr>
              <p:cNvPr id="49" name="Oval 48">
                <a:extLst>
                  <a:ext uri="{FF2B5EF4-FFF2-40B4-BE49-F238E27FC236}">
                    <a16:creationId xmlns:a16="http://schemas.microsoft.com/office/drawing/2014/main" id="{47F5B791-E85D-1B77-FF8A-ECC20A1377D7}"/>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0" name="Oval 49">
                <a:extLst>
                  <a:ext uri="{FF2B5EF4-FFF2-40B4-BE49-F238E27FC236}">
                    <a16:creationId xmlns:a16="http://schemas.microsoft.com/office/drawing/2014/main" id="{9314E181-E95F-037C-29E8-CB461835D29B}"/>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48" name="Graphic 47" descr="Questions with solid fill">
              <a:extLst>
                <a:ext uri="{FF2B5EF4-FFF2-40B4-BE49-F238E27FC236}">
                  <a16:creationId xmlns:a16="http://schemas.microsoft.com/office/drawing/2014/main" id="{544682C2-27C2-E686-99B6-F0FF14E3B7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4686" y="3541167"/>
              <a:ext cx="914400" cy="914400"/>
            </a:xfrm>
            <a:prstGeom prst="rect">
              <a:avLst/>
            </a:prstGeom>
          </p:spPr>
        </p:pic>
      </p:grpSp>
      <p:grpSp>
        <p:nvGrpSpPr>
          <p:cNvPr id="51" name="Group 50">
            <a:extLst>
              <a:ext uri="{FF2B5EF4-FFF2-40B4-BE49-F238E27FC236}">
                <a16:creationId xmlns:a16="http://schemas.microsoft.com/office/drawing/2014/main" id="{0E919BD3-42C6-E913-0A8E-1D0028AD5905}"/>
              </a:ext>
            </a:extLst>
          </p:cNvPr>
          <p:cNvGrpSpPr/>
          <p:nvPr/>
        </p:nvGrpSpPr>
        <p:grpSpPr>
          <a:xfrm>
            <a:off x="6741255" y="1046835"/>
            <a:ext cx="1080000" cy="1080000"/>
            <a:chOff x="5336877" y="3603797"/>
            <a:chExt cx="1260000" cy="1260000"/>
          </a:xfrm>
        </p:grpSpPr>
        <p:grpSp>
          <p:nvGrpSpPr>
            <p:cNvPr id="52" name="Group 51">
              <a:extLst>
                <a:ext uri="{FF2B5EF4-FFF2-40B4-BE49-F238E27FC236}">
                  <a16:creationId xmlns:a16="http://schemas.microsoft.com/office/drawing/2014/main" id="{E55DBD57-3727-0C9D-D2DA-2300408D35B4}"/>
                </a:ext>
              </a:extLst>
            </p:cNvPr>
            <p:cNvGrpSpPr/>
            <p:nvPr/>
          </p:nvGrpSpPr>
          <p:grpSpPr>
            <a:xfrm>
              <a:off x="5336877" y="3603797"/>
              <a:ext cx="1260000" cy="1260000"/>
              <a:chOff x="1678489" y="1465545"/>
              <a:chExt cx="1260000" cy="1260000"/>
            </a:xfrm>
          </p:grpSpPr>
          <p:sp>
            <p:nvSpPr>
              <p:cNvPr id="54" name="Oval 53">
                <a:extLst>
                  <a:ext uri="{FF2B5EF4-FFF2-40B4-BE49-F238E27FC236}">
                    <a16:creationId xmlns:a16="http://schemas.microsoft.com/office/drawing/2014/main" id="{3E452F88-3C68-E1FB-3DCB-97A09B1DAD4E}"/>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5" name="Oval 54">
                <a:extLst>
                  <a:ext uri="{FF2B5EF4-FFF2-40B4-BE49-F238E27FC236}">
                    <a16:creationId xmlns:a16="http://schemas.microsoft.com/office/drawing/2014/main" id="{F7A3B98A-D99B-12BF-C090-2EA6BDAD37D3}"/>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53" name="Graphic 52" descr="Gears with solid fill">
              <a:extLst>
                <a:ext uri="{FF2B5EF4-FFF2-40B4-BE49-F238E27FC236}">
                  <a16:creationId xmlns:a16="http://schemas.microsoft.com/office/drawing/2014/main" id="{88F4C58A-2C28-C9D4-D1A4-69AD5A6F33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19885" y="3774280"/>
              <a:ext cx="914400" cy="914400"/>
            </a:xfrm>
            <a:prstGeom prst="rect">
              <a:avLst/>
            </a:prstGeom>
          </p:spPr>
        </p:pic>
      </p:grpSp>
    </p:spTree>
    <p:extLst>
      <p:ext uri="{BB962C8B-B14F-4D97-AF65-F5344CB8AC3E}">
        <p14:creationId xmlns:p14="http://schemas.microsoft.com/office/powerpoint/2010/main" val="112454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8D7D2-04E2-3D74-DBBD-01EAD17D3AEE}"/>
              </a:ext>
            </a:extLst>
          </p:cNvPr>
          <p:cNvSpPr>
            <a:spLocks noGrp="1"/>
          </p:cNvSpPr>
          <p:nvPr>
            <p:ph type="title"/>
          </p:nvPr>
        </p:nvSpPr>
        <p:spPr/>
        <p:txBody>
          <a:bodyPr/>
          <a:lstStyle/>
          <a:p>
            <a:r>
              <a:rPr lang="en-US" b="1"/>
              <a:t>Security/Health Alerts (Sentinel)</a:t>
            </a:r>
          </a:p>
        </p:txBody>
      </p:sp>
      <p:sp>
        <p:nvSpPr>
          <p:cNvPr id="2" name="Rectangle 1">
            <a:extLst>
              <a:ext uri="{FF2B5EF4-FFF2-40B4-BE49-F238E27FC236}">
                <a16:creationId xmlns:a16="http://schemas.microsoft.com/office/drawing/2014/main" id="{B8E4EEC4-359E-4A95-58FE-078629C8D69E}"/>
              </a:ext>
            </a:extLst>
          </p:cNvPr>
          <p:cNvSpPr/>
          <p:nvPr/>
        </p:nvSpPr>
        <p:spPr bwMode="gray">
          <a:xfrm>
            <a:off x="541603"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4" name="TextBox 43">
            <a:extLst>
              <a:ext uri="{FF2B5EF4-FFF2-40B4-BE49-F238E27FC236}">
                <a16:creationId xmlns:a16="http://schemas.microsoft.com/office/drawing/2014/main" id="{456B8A65-067E-5AFE-2660-6619A6D15189}"/>
              </a:ext>
            </a:extLst>
          </p:cNvPr>
          <p:cNvSpPr txBox="1"/>
          <p:nvPr/>
        </p:nvSpPr>
        <p:spPr bwMode="gray">
          <a:xfrm>
            <a:off x="676081" y="2147854"/>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Objective</a:t>
            </a:r>
          </a:p>
        </p:txBody>
      </p:sp>
      <p:sp>
        <p:nvSpPr>
          <p:cNvPr id="7" name="Rectangle 6">
            <a:extLst>
              <a:ext uri="{FF2B5EF4-FFF2-40B4-BE49-F238E27FC236}">
                <a16:creationId xmlns:a16="http://schemas.microsoft.com/office/drawing/2014/main" id="{3FF8EABB-46E7-41BD-A687-54B4FAD8A178}"/>
              </a:ext>
            </a:extLst>
          </p:cNvPr>
          <p:cNvSpPr/>
          <p:nvPr/>
        </p:nvSpPr>
        <p:spPr bwMode="gray">
          <a:xfrm>
            <a:off x="6000949"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 name="Rectangle 4">
            <a:extLst>
              <a:ext uri="{FF2B5EF4-FFF2-40B4-BE49-F238E27FC236}">
                <a16:creationId xmlns:a16="http://schemas.microsoft.com/office/drawing/2014/main" id="{51D5DB87-0ECD-06AC-2BD6-43C8E4938E5E}"/>
              </a:ext>
            </a:extLst>
          </p:cNvPr>
          <p:cNvSpPr/>
          <p:nvPr/>
        </p:nvSpPr>
        <p:spPr bwMode="gray">
          <a:xfrm>
            <a:off x="3271276" y="1923853"/>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8" name="TextBox 7">
            <a:extLst>
              <a:ext uri="{FF2B5EF4-FFF2-40B4-BE49-F238E27FC236}">
                <a16:creationId xmlns:a16="http://schemas.microsoft.com/office/drawing/2014/main" id="{6A60BCF3-9B72-2F24-9ACB-375E7940C5EC}"/>
              </a:ext>
            </a:extLst>
          </p:cNvPr>
          <p:cNvSpPr txBox="1"/>
          <p:nvPr/>
        </p:nvSpPr>
        <p:spPr bwMode="gray">
          <a:xfrm>
            <a:off x="3443743" y="2147854"/>
            <a:ext cx="2160000" cy="430887"/>
          </a:xfrm>
          <a:prstGeom prst="rect">
            <a:avLst/>
          </a:prstGeom>
          <a:noFill/>
        </p:spPr>
        <p:txBody>
          <a:bodyPr vert="horz" wrap="square" lIns="0" tIns="0" rIns="0" bIns="0" rtlCol="0">
            <a:spAutoFit/>
          </a:bodyPr>
          <a:lstStyle/>
          <a:p>
            <a:pPr algn="ctr">
              <a:spcBef>
                <a:spcPts val="600"/>
              </a:spcBef>
              <a:spcAft>
                <a:spcPts val="600"/>
              </a:spcAft>
            </a:pPr>
            <a:r>
              <a:rPr lang="en-US" sz="1400" b="1" dirty="0">
                <a:solidFill>
                  <a:schemeClr val="tx2"/>
                </a:solidFill>
              </a:rPr>
              <a:t>Benefits to Application Team</a:t>
            </a:r>
          </a:p>
        </p:txBody>
      </p:sp>
      <p:sp>
        <p:nvSpPr>
          <p:cNvPr id="11" name="Rectangle 10">
            <a:extLst>
              <a:ext uri="{FF2B5EF4-FFF2-40B4-BE49-F238E27FC236}">
                <a16:creationId xmlns:a16="http://schemas.microsoft.com/office/drawing/2014/main" id="{99EB9950-CCB2-48C2-2ECE-9619154A1DBE}"/>
              </a:ext>
            </a:extLst>
          </p:cNvPr>
          <p:cNvSpPr/>
          <p:nvPr/>
        </p:nvSpPr>
        <p:spPr bwMode="gray">
          <a:xfrm>
            <a:off x="8715556" y="1920070"/>
            <a:ext cx="2520000" cy="4320000"/>
          </a:xfrm>
          <a:prstGeom prst="rect">
            <a:avLst/>
          </a:prstGeom>
          <a:solidFill>
            <a:srgbClr val="FBF9F4"/>
          </a:solidFill>
          <a:ln w="15875"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3" name="TextBox 12">
            <a:extLst>
              <a:ext uri="{FF2B5EF4-FFF2-40B4-BE49-F238E27FC236}">
                <a16:creationId xmlns:a16="http://schemas.microsoft.com/office/drawing/2014/main" id="{4FA293E0-5BBA-FF6B-5822-C54EFAAC8B4A}"/>
              </a:ext>
            </a:extLst>
          </p:cNvPr>
          <p:cNvSpPr txBox="1"/>
          <p:nvPr/>
        </p:nvSpPr>
        <p:spPr bwMode="gray">
          <a:xfrm>
            <a:off x="6157201" y="2151195"/>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Initial Setup</a:t>
            </a:r>
          </a:p>
        </p:txBody>
      </p:sp>
      <p:sp>
        <p:nvSpPr>
          <p:cNvPr id="9" name="TextBox 8">
            <a:extLst>
              <a:ext uri="{FF2B5EF4-FFF2-40B4-BE49-F238E27FC236}">
                <a16:creationId xmlns:a16="http://schemas.microsoft.com/office/drawing/2014/main" id="{49B8E023-89CC-55F5-B161-45CB81F281CA}"/>
              </a:ext>
            </a:extLst>
          </p:cNvPr>
          <p:cNvSpPr txBox="1"/>
          <p:nvPr/>
        </p:nvSpPr>
        <p:spPr bwMode="gray">
          <a:xfrm>
            <a:off x="8881418" y="2169589"/>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Responsibilities</a:t>
            </a:r>
          </a:p>
        </p:txBody>
      </p:sp>
      <p:graphicFrame>
        <p:nvGraphicFramePr>
          <p:cNvPr id="16" name="Table 15">
            <a:extLst>
              <a:ext uri="{FF2B5EF4-FFF2-40B4-BE49-F238E27FC236}">
                <a16:creationId xmlns:a16="http://schemas.microsoft.com/office/drawing/2014/main" id="{B4B94A7F-CB8E-41A6-31F4-E824C7F65AE9}"/>
              </a:ext>
            </a:extLst>
          </p:cNvPr>
          <p:cNvGraphicFramePr>
            <a:graphicFrameLocks noGrp="1"/>
          </p:cNvGraphicFramePr>
          <p:nvPr/>
        </p:nvGraphicFramePr>
        <p:xfrm>
          <a:off x="720086" y="2447736"/>
          <a:ext cx="2160000" cy="94488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spcBef>
                          <a:spcPts val="600"/>
                        </a:spcBef>
                        <a:buFont typeface="Arial" panose="020B0604020202020204" pitchFamily="34" charset="0"/>
                        <a:buNone/>
                      </a:pPr>
                      <a:r>
                        <a:rPr lang="en-IN" sz="1400" b="0" i="0" u="none" strike="noStrike" dirty="0">
                          <a:effectLst/>
                          <a:latin typeface="Calibri" panose="020F0502020204030204" pitchFamily="34" charset="0"/>
                        </a:rPr>
                        <a:t>Security Information Event Management (SIEM) solution powered by Microsoft Sentinel</a:t>
                      </a:r>
                      <a:endParaRPr lang="en-US" sz="1400" b="1" dirty="0"/>
                    </a:p>
                  </a:txBody>
                  <a:tcPr>
                    <a:solidFill>
                      <a:schemeClr val="bg2"/>
                    </a:solidFill>
                  </a:tcPr>
                </a:tc>
                <a:extLst>
                  <a:ext uri="{0D108BD9-81ED-4DB2-BD59-A6C34878D82A}">
                    <a16:rowId xmlns:a16="http://schemas.microsoft.com/office/drawing/2014/main" val="2919509955"/>
                  </a:ext>
                </a:extLst>
              </a:tr>
            </a:tbl>
          </a:graphicData>
        </a:graphic>
      </p:graphicFrame>
      <p:graphicFrame>
        <p:nvGraphicFramePr>
          <p:cNvPr id="17" name="Table 16">
            <a:extLst>
              <a:ext uri="{FF2B5EF4-FFF2-40B4-BE49-F238E27FC236}">
                <a16:creationId xmlns:a16="http://schemas.microsoft.com/office/drawing/2014/main" id="{9FE62FE1-12C2-3F5D-5E64-67D695C1DDD1}"/>
              </a:ext>
            </a:extLst>
          </p:cNvPr>
          <p:cNvGraphicFramePr>
            <a:graphicFrameLocks noGrp="1"/>
          </p:cNvGraphicFramePr>
          <p:nvPr/>
        </p:nvGraphicFramePr>
        <p:xfrm>
          <a:off x="3435511" y="2616070"/>
          <a:ext cx="2160000" cy="110236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spcBef>
                          <a:spcPts val="600"/>
                        </a:spcBef>
                        <a:buFont typeface="Arial" panose="020B0604020202020204" pitchFamily="34" charset="0"/>
                        <a:buNone/>
                      </a:pPr>
                      <a:r>
                        <a:rPr lang="en-IN" sz="1400" b="0" dirty="0">
                          <a:latin typeface="Calibri" panose="020F0502020204030204" pitchFamily="34" charset="0"/>
                          <a:cs typeface="Calibri" panose="020F0502020204030204" pitchFamily="34" charset="0"/>
                        </a:rPr>
                        <a:t>200+ MS Sentinel alerts</a:t>
                      </a:r>
                    </a:p>
                  </a:txBody>
                  <a:tcPr>
                    <a:solidFill>
                      <a:schemeClr val="bg2"/>
                    </a:solidFill>
                  </a:tcPr>
                </a:tc>
                <a:extLst>
                  <a:ext uri="{0D108BD9-81ED-4DB2-BD59-A6C34878D82A}">
                    <a16:rowId xmlns:a16="http://schemas.microsoft.com/office/drawing/2014/main" val="2919509955"/>
                  </a:ext>
                </a:extLst>
              </a:tr>
              <a:tr h="370840">
                <a:tc>
                  <a:txBody>
                    <a:bodyPr/>
                    <a:lstStyle/>
                    <a:p>
                      <a:pPr marL="0" indent="0" algn="l">
                        <a:spcBef>
                          <a:spcPts val="600"/>
                        </a:spcBef>
                        <a:buFont typeface="Arial" panose="020B0604020202020204" pitchFamily="34" charset="0"/>
                        <a:buNone/>
                      </a:pPr>
                      <a:r>
                        <a:rPr lang="en-IN" sz="1400" b="0" dirty="0">
                          <a:latin typeface="Calibri" panose="020F0502020204030204" pitchFamily="34" charset="0"/>
                          <a:cs typeface="Calibri" panose="020F0502020204030204" pitchFamily="34" charset="0"/>
                        </a:rPr>
                        <a:t>Health alerts for All types of resources already configured. </a:t>
                      </a:r>
                    </a:p>
                  </a:txBody>
                  <a:tcPr>
                    <a:solidFill>
                      <a:schemeClr val="bg2"/>
                    </a:solidFill>
                  </a:tcPr>
                </a:tc>
                <a:extLst>
                  <a:ext uri="{0D108BD9-81ED-4DB2-BD59-A6C34878D82A}">
                    <a16:rowId xmlns:a16="http://schemas.microsoft.com/office/drawing/2014/main" val="3847222590"/>
                  </a:ext>
                </a:extLst>
              </a:tr>
            </a:tbl>
          </a:graphicData>
        </a:graphic>
      </p:graphicFrame>
      <p:graphicFrame>
        <p:nvGraphicFramePr>
          <p:cNvPr id="18" name="Table 17">
            <a:extLst>
              <a:ext uri="{FF2B5EF4-FFF2-40B4-BE49-F238E27FC236}">
                <a16:creationId xmlns:a16="http://schemas.microsoft.com/office/drawing/2014/main" id="{0E04B22E-5C65-074B-E5ED-A45D78833B32}"/>
              </a:ext>
            </a:extLst>
          </p:cNvPr>
          <p:cNvGraphicFramePr>
            <a:graphicFrameLocks noGrp="1"/>
          </p:cNvGraphicFramePr>
          <p:nvPr/>
        </p:nvGraphicFramePr>
        <p:xfrm>
          <a:off x="6210004" y="2447736"/>
          <a:ext cx="2160000" cy="73152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buFont typeface="Arial" panose="020B0604020202020204" pitchFamily="34" charset="0"/>
                        <a:buNone/>
                      </a:pPr>
                      <a:r>
                        <a:rPr lang="en-IN" sz="1400" b="0" i="0" u="none" strike="noStrike" dirty="0">
                          <a:effectLst/>
                          <a:latin typeface="Calibri" panose="020F0502020204030204" pitchFamily="34" charset="0"/>
                        </a:rPr>
                        <a:t>Taken care as part of application’s onboarding process.</a:t>
                      </a:r>
                    </a:p>
                  </a:txBody>
                  <a:tcPr>
                    <a:solidFill>
                      <a:schemeClr val="bg2"/>
                    </a:solidFill>
                  </a:tcPr>
                </a:tc>
                <a:extLst>
                  <a:ext uri="{0D108BD9-81ED-4DB2-BD59-A6C34878D82A}">
                    <a16:rowId xmlns:a16="http://schemas.microsoft.com/office/drawing/2014/main" val="2919509955"/>
                  </a:ext>
                </a:extLst>
              </a:tr>
            </a:tbl>
          </a:graphicData>
        </a:graphic>
      </p:graphicFrame>
      <p:graphicFrame>
        <p:nvGraphicFramePr>
          <p:cNvPr id="19" name="Table 18">
            <a:extLst>
              <a:ext uri="{FF2B5EF4-FFF2-40B4-BE49-F238E27FC236}">
                <a16:creationId xmlns:a16="http://schemas.microsoft.com/office/drawing/2014/main" id="{C5237BA4-F4B3-6F52-4935-BFE6A9DF03CB}"/>
              </a:ext>
            </a:extLst>
          </p:cNvPr>
          <p:cNvGraphicFramePr>
            <a:graphicFrameLocks noGrp="1"/>
          </p:cNvGraphicFramePr>
          <p:nvPr/>
        </p:nvGraphicFramePr>
        <p:xfrm>
          <a:off x="8924611" y="2731043"/>
          <a:ext cx="2160000" cy="124968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370840">
                <a:tc>
                  <a:txBody>
                    <a:bodyPr/>
                    <a:lstStyle/>
                    <a:p>
                      <a:pPr marL="0" indent="0" algn="l">
                        <a:buFont typeface="Arial" panose="020B0604020202020204" pitchFamily="34" charset="0"/>
                        <a:buNone/>
                      </a:pPr>
                      <a:r>
                        <a:rPr lang="en-IN" sz="1400" b="0" i="0" dirty="0">
                          <a:effectLst/>
                          <a:latin typeface="Calibri" panose="020F0502020204030204" pitchFamily="34" charset="0"/>
                          <a:cs typeface="Calibri" panose="020F0502020204030204" pitchFamily="34" charset="0"/>
                        </a:rPr>
                        <a:t>The configured alert should trigger as expected.</a:t>
                      </a:r>
                    </a:p>
                  </a:txBody>
                  <a:tcPr>
                    <a:solidFill>
                      <a:schemeClr val="bg2"/>
                    </a:solidFill>
                  </a:tcPr>
                </a:tc>
                <a:extLst>
                  <a:ext uri="{0D108BD9-81ED-4DB2-BD59-A6C34878D82A}">
                    <a16:rowId xmlns:a16="http://schemas.microsoft.com/office/drawing/2014/main" val="291950995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400" b="0" i="0" dirty="0">
                          <a:effectLst/>
                          <a:latin typeface="Calibri" panose="020F0502020204030204" pitchFamily="34" charset="0"/>
                          <a:cs typeface="Calibri" panose="020F0502020204030204" pitchFamily="34" charset="0"/>
                        </a:rPr>
                        <a:t>The alert email should be sent to application team’s email address.</a:t>
                      </a:r>
                    </a:p>
                  </a:txBody>
                  <a:tcPr>
                    <a:solidFill>
                      <a:schemeClr val="bg2"/>
                    </a:solidFill>
                  </a:tcPr>
                </a:tc>
                <a:extLst>
                  <a:ext uri="{0D108BD9-81ED-4DB2-BD59-A6C34878D82A}">
                    <a16:rowId xmlns:a16="http://schemas.microsoft.com/office/drawing/2014/main" val="271104057"/>
                  </a:ext>
                </a:extLst>
              </a:tr>
            </a:tbl>
          </a:graphicData>
        </a:graphic>
      </p:graphicFrame>
      <p:sp>
        <p:nvSpPr>
          <p:cNvPr id="20" name="TextBox 19">
            <a:extLst>
              <a:ext uri="{FF2B5EF4-FFF2-40B4-BE49-F238E27FC236}">
                <a16:creationId xmlns:a16="http://schemas.microsoft.com/office/drawing/2014/main" id="{9BF3489C-1A6C-E725-E52B-42E1D0711878}"/>
              </a:ext>
            </a:extLst>
          </p:cNvPr>
          <p:cNvSpPr txBox="1"/>
          <p:nvPr/>
        </p:nvSpPr>
        <p:spPr bwMode="gray">
          <a:xfrm>
            <a:off x="8881418" y="2450316"/>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a:solidFill>
                  <a:schemeClr val="tx2"/>
                </a:solidFill>
              </a:rPr>
              <a:t>Tier0</a:t>
            </a:r>
          </a:p>
        </p:txBody>
      </p:sp>
      <p:sp>
        <p:nvSpPr>
          <p:cNvPr id="21" name="TextBox 20">
            <a:extLst>
              <a:ext uri="{FF2B5EF4-FFF2-40B4-BE49-F238E27FC236}">
                <a16:creationId xmlns:a16="http://schemas.microsoft.com/office/drawing/2014/main" id="{7150E8AA-9B69-A37E-836F-BF991309AC00}"/>
              </a:ext>
            </a:extLst>
          </p:cNvPr>
          <p:cNvSpPr txBox="1"/>
          <p:nvPr/>
        </p:nvSpPr>
        <p:spPr bwMode="gray">
          <a:xfrm>
            <a:off x="8915862" y="4861647"/>
            <a:ext cx="2160000" cy="215444"/>
          </a:xfrm>
          <a:prstGeom prst="rect">
            <a:avLst/>
          </a:prstGeom>
          <a:noFill/>
        </p:spPr>
        <p:txBody>
          <a:bodyPr vert="horz" wrap="square" lIns="0" tIns="0" rIns="0" bIns="0" rtlCol="0">
            <a:spAutoFit/>
          </a:bodyPr>
          <a:lstStyle/>
          <a:p>
            <a:pPr algn="ctr">
              <a:spcBef>
                <a:spcPts val="600"/>
              </a:spcBef>
              <a:spcAft>
                <a:spcPts val="600"/>
              </a:spcAft>
            </a:pPr>
            <a:r>
              <a:rPr lang="en-US" sz="1400" b="1" dirty="0">
                <a:solidFill>
                  <a:schemeClr val="tx2"/>
                </a:solidFill>
              </a:rPr>
              <a:t>Application Team</a:t>
            </a:r>
          </a:p>
        </p:txBody>
      </p:sp>
      <p:graphicFrame>
        <p:nvGraphicFramePr>
          <p:cNvPr id="22" name="Table 21">
            <a:extLst>
              <a:ext uri="{FF2B5EF4-FFF2-40B4-BE49-F238E27FC236}">
                <a16:creationId xmlns:a16="http://schemas.microsoft.com/office/drawing/2014/main" id="{DEC8E052-7FBC-FDFB-2A26-626481EF47A4}"/>
              </a:ext>
            </a:extLst>
          </p:cNvPr>
          <p:cNvGraphicFramePr>
            <a:graphicFrameLocks noGrp="1"/>
          </p:cNvGraphicFramePr>
          <p:nvPr/>
        </p:nvGraphicFramePr>
        <p:xfrm>
          <a:off x="8924611" y="5140420"/>
          <a:ext cx="2160000" cy="518160"/>
        </p:xfrm>
        <a:graphic>
          <a:graphicData uri="http://schemas.openxmlformats.org/drawingml/2006/table">
            <a:tbl>
              <a:tblPr firstRow="1" bandRow="1">
                <a:tableStyleId>{16D9F66E-5EB9-4882-86FB-DCBF35E3C3E4}</a:tableStyleId>
              </a:tblPr>
              <a:tblGrid>
                <a:gridCol w="2160000">
                  <a:extLst>
                    <a:ext uri="{9D8B030D-6E8A-4147-A177-3AD203B41FA5}">
                      <a16:colId xmlns:a16="http://schemas.microsoft.com/office/drawing/2014/main" val="2249548046"/>
                    </a:ext>
                  </a:extLst>
                </a:gridCol>
              </a:tblGrid>
              <a:tr h="151576">
                <a:tc>
                  <a:txBody>
                    <a:bodyPr/>
                    <a:lstStyle/>
                    <a:p>
                      <a:pPr marL="0" indent="0" algn="l">
                        <a:buFont typeface="Arial" panose="020B0604020202020204" pitchFamily="34" charset="0"/>
                        <a:buNone/>
                      </a:pPr>
                      <a:r>
                        <a:rPr lang="en-IN" sz="1400" b="0" i="0" dirty="0">
                          <a:effectLst/>
                          <a:latin typeface="Calibri" panose="020F0502020204030204" pitchFamily="34" charset="0"/>
                          <a:cs typeface="Calibri" panose="020F0502020204030204" pitchFamily="34" charset="0"/>
                        </a:rPr>
                        <a:t>Appropriate action to be taken based on alerts.</a:t>
                      </a:r>
                    </a:p>
                  </a:txBody>
                  <a:tcPr>
                    <a:solidFill>
                      <a:schemeClr val="bg2"/>
                    </a:solidFill>
                  </a:tcPr>
                </a:tc>
                <a:extLst>
                  <a:ext uri="{0D108BD9-81ED-4DB2-BD59-A6C34878D82A}">
                    <a16:rowId xmlns:a16="http://schemas.microsoft.com/office/drawing/2014/main" val="2919509955"/>
                  </a:ext>
                </a:extLst>
              </a:tr>
            </a:tbl>
          </a:graphicData>
        </a:graphic>
      </p:graphicFrame>
      <p:grpSp>
        <p:nvGrpSpPr>
          <p:cNvPr id="4" name="Group 3">
            <a:extLst>
              <a:ext uri="{FF2B5EF4-FFF2-40B4-BE49-F238E27FC236}">
                <a16:creationId xmlns:a16="http://schemas.microsoft.com/office/drawing/2014/main" id="{1B6B9F46-D071-A155-3954-A795BD92275B}"/>
              </a:ext>
            </a:extLst>
          </p:cNvPr>
          <p:cNvGrpSpPr/>
          <p:nvPr/>
        </p:nvGrpSpPr>
        <p:grpSpPr>
          <a:xfrm>
            <a:off x="1300210" y="1046835"/>
            <a:ext cx="1080000" cy="1080000"/>
            <a:chOff x="1688306" y="1431988"/>
            <a:chExt cx="1260000" cy="1260000"/>
          </a:xfrm>
        </p:grpSpPr>
        <p:sp>
          <p:nvSpPr>
            <p:cNvPr id="23" name="Oval 22">
              <a:extLst>
                <a:ext uri="{FF2B5EF4-FFF2-40B4-BE49-F238E27FC236}">
                  <a16:creationId xmlns:a16="http://schemas.microsoft.com/office/drawing/2014/main" id="{9EE13629-7E18-BB55-C1B0-8C6354182FBF}"/>
                </a:ext>
              </a:extLst>
            </p:cNvPr>
            <p:cNvSpPr/>
            <p:nvPr/>
          </p:nvSpPr>
          <p:spPr bwMode="gray">
            <a:xfrm>
              <a:off x="1688306" y="1431988"/>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6" name="Oval 25">
              <a:extLst>
                <a:ext uri="{FF2B5EF4-FFF2-40B4-BE49-F238E27FC236}">
                  <a16:creationId xmlns:a16="http://schemas.microsoft.com/office/drawing/2014/main" id="{7FA73022-62CD-06BD-C9A6-0C8284E0154D}"/>
                </a:ext>
              </a:extLst>
            </p:cNvPr>
            <p:cNvSpPr/>
            <p:nvPr/>
          </p:nvSpPr>
          <p:spPr bwMode="gray">
            <a:xfrm>
              <a:off x="1778697" y="152519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pic>
          <p:nvPicPr>
            <p:cNvPr id="30" name="Graphic 29" descr="Folder Search with solid fill">
              <a:extLst>
                <a:ext uri="{FF2B5EF4-FFF2-40B4-BE49-F238E27FC236}">
                  <a16:creationId xmlns:a16="http://schemas.microsoft.com/office/drawing/2014/main" id="{F69C7869-992C-4DB8-3461-47E494CC9D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8590" y="1691014"/>
              <a:ext cx="884934" cy="884934"/>
            </a:xfrm>
            <a:prstGeom prst="rect">
              <a:avLst/>
            </a:prstGeom>
          </p:spPr>
        </p:pic>
      </p:grpSp>
      <p:grpSp>
        <p:nvGrpSpPr>
          <p:cNvPr id="37" name="Group 36">
            <a:extLst>
              <a:ext uri="{FF2B5EF4-FFF2-40B4-BE49-F238E27FC236}">
                <a16:creationId xmlns:a16="http://schemas.microsoft.com/office/drawing/2014/main" id="{6B3CC894-0C21-992F-3DB8-8B9B87559CC6}"/>
              </a:ext>
            </a:extLst>
          </p:cNvPr>
          <p:cNvGrpSpPr/>
          <p:nvPr/>
        </p:nvGrpSpPr>
        <p:grpSpPr>
          <a:xfrm>
            <a:off x="9455862" y="1052512"/>
            <a:ext cx="1080000" cy="1080000"/>
            <a:chOff x="9110598" y="4625235"/>
            <a:chExt cx="1260000" cy="1260000"/>
          </a:xfrm>
        </p:grpSpPr>
        <p:grpSp>
          <p:nvGrpSpPr>
            <p:cNvPr id="38" name="Group 37">
              <a:extLst>
                <a:ext uri="{FF2B5EF4-FFF2-40B4-BE49-F238E27FC236}">
                  <a16:creationId xmlns:a16="http://schemas.microsoft.com/office/drawing/2014/main" id="{D76F547F-57A7-1978-B983-42266178FD31}"/>
                </a:ext>
              </a:extLst>
            </p:cNvPr>
            <p:cNvGrpSpPr/>
            <p:nvPr/>
          </p:nvGrpSpPr>
          <p:grpSpPr>
            <a:xfrm>
              <a:off x="9110598" y="4625235"/>
              <a:ext cx="1260000" cy="1260000"/>
              <a:chOff x="1678489" y="1465545"/>
              <a:chExt cx="1260000" cy="1260000"/>
            </a:xfrm>
          </p:grpSpPr>
          <p:sp>
            <p:nvSpPr>
              <p:cNvPr id="41" name="Oval 40">
                <a:extLst>
                  <a:ext uri="{FF2B5EF4-FFF2-40B4-BE49-F238E27FC236}">
                    <a16:creationId xmlns:a16="http://schemas.microsoft.com/office/drawing/2014/main" id="{443DA1D0-03A7-A159-9192-7F1276CEFC59}"/>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5" name="Oval 44">
                <a:extLst>
                  <a:ext uri="{FF2B5EF4-FFF2-40B4-BE49-F238E27FC236}">
                    <a16:creationId xmlns:a16="http://schemas.microsoft.com/office/drawing/2014/main" id="{0C09AA9C-A014-F075-2EAE-4AED82A16654}"/>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39" name="Graphic 38" descr="Tools with solid fill">
              <a:extLst>
                <a:ext uri="{FF2B5EF4-FFF2-40B4-BE49-F238E27FC236}">
                  <a16:creationId xmlns:a16="http://schemas.microsoft.com/office/drawing/2014/main" id="{24CEECC2-7751-AC5D-92C2-17A88961C7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7645" y="4829757"/>
              <a:ext cx="846321" cy="846321"/>
            </a:xfrm>
            <a:prstGeom prst="rect">
              <a:avLst/>
            </a:prstGeom>
          </p:spPr>
        </p:pic>
      </p:grpSp>
      <p:grpSp>
        <p:nvGrpSpPr>
          <p:cNvPr id="46" name="Group 45">
            <a:extLst>
              <a:ext uri="{FF2B5EF4-FFF2-40B4-BE49-F238E27FC236}">
                <a16:creationId xmlns:a16="http://schemas.microsoft.com/office/drawing/2014/main" id="{8237C5A6-71C5-C70F-28D7-1211A7330DC9}"/>
              </a:ext>
            </a:extLst>
          </p:cNvPr>
          <p:cNvGrpSpPr/>
          <p:nvPr/>
        </p:nvGrpSpPr>
        <p:grpSpPr>
          <a:xfrm>
            <a:off x="3993941" y="1060291"/>
            <a:ext cx="1080000" cy="1080000"/>
            <a:chOff x="3033387" y="3365235"/>
            <a:chExt cx="1260000" cy="1260000"/>
          </a:xfrm>
        </p:grpSpPr>
        <p:grpSp>
          <p:nvGrpSpPr>
            <p:cNvPr id="47" name="Group 46">
              <a:extLst>
                <a:ext uri="{FF2B5EF4-FFF2-40B4-BE49-F238E27FC236}">
                  <a16:creationId xmlns:a16="http://schemas.microsoft.com/office/drawing/2014/main" id="{56C3F168-63F1-3ADF-E864-D5E9E5947633}"/>
                </a:ext>
              </a:extLst>
            </p:cNvPr>
            <p:cNvGrpSpPr/>
            <p:nvPr/>
          </p:nvGrpSpPr>
          <p:grpSpPr>
            <a:xfrm>
              <a:off x="3033387" y="3365235"/>
              <a:ext cx="1260000" cy="1260000"/>
              <a:chOff x="1678489" y="1465545"/>
              <a:chExt cx="1260000" cy="1260000"/>
            </a:xfrm>
          </p:grpSpPr>
          <p:sp>
            <p:nvSpPr>
              <p:cNvPr id="49" name="Oval 48">
                <a:extLst>
                  <a:ext uri="{FF2B5EF4-FFF2-40B4-BE49-F238E27FC236}">
                    <a16:creationId xmlns:a16="http://schemas.microsoft.com/office/drawing/2014/main" id="{7D01BFAF-7152-9B15-BAFF-293265EA89F3}"/>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0" name="Oval 49">
                <a:extLst>
                  <a:ext uri="{FF2B5EF4-FFF2-40B4-BE49-F238E27FC236}">
                    <a16:creationId xmlns:a16="http://schemas.microsoft.com/office/drawing/2014/main" id="{396FD0F1-1EBB-48E4-A172-7BD2415C8FA7}"/>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48" name="Graphic 47" descr="Questions with solid fill">
              <a:extLst>
                <a:ext uri="{FF2B5EF4-FFF2-40B4-BE49-F238E27FC236}">
                  <a16:creationId xmlns:a16="http://schemas.microsoft.com/office/drawing/2014/main" id="{606F18DE-31FD-4B49-4ECE-F458EC9B22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4686" y="3541167"/>
              <a:ext cx="914400" cy="914400"/>
            </a:xfrm>
            <a:prstGeom prst="rect">
              <a:avLst/>
            </a:prstGeom>
          </p:spPr>
        </p:pic>
      </p:grpSp>
      <p:grpSp>
        <p:nvGrpSpPr>
          <p:cNvPr id="51" name="Group 50">
            <a:extLst>
              <a:ext uri="{FF2B5EF4-FFF2-40B4-BE49-F238E27FC236}">
                <a16:creationId xmlns:a16="http://schemas.microsoft.com/office/drawing/2014/main" id="{8F82E1C4-2966-FB74-143A-97412EB81EA1}"/>
              </a:ext>
            </a:extLst>
          </p:cNvPr>
          <p:cNvGrpSpPr/>
          <p:nvPr/>
        </p:nvGrpSpPr>
        <p:grpSpPr>
          <a:xfrm>
            <a:off x="6741255" y="1046835"/>
            <a:ext cx="1080000" cy="1080000"/>
            <a:chOff x="5336877" y="3603797"/>
            <a:chExt cx="1260000" cy="1260000"/>
          </a:xfrm>
        </p:grpSpPr>
        <p:grpSp>
          <p:nvGrpSpPr>
            <p:cNvPr id="52" name="Group 51">
              <a:extLst>
                <a:ext uri="{FF2B5EF4-FFF2-40B4-BE49-F238E27FC236}">
                  <a16:creationId xmlns:a16="http://schemas.microsoft.com/office/drawing/2014/main" id="{75235CAD-8EEF-53D0-CC06-D3C08A28CEBB}"/>
                </a:ext>
              </a:extLst>
            </p:cNvPr>
            <p:cNvGrpSpPr/>
            <p:nvPr/>
          </p:nvGrpSpPr>
          <p:grpSpPr>
            <a:xfrm>
              <a:off x="5336877" y="3603797"/>
              <a:ext cx="1260000" cy="1260000"/>
              <a:chOff x="1678489" y="1465545"/>
              <a:chExt cx="1260000" cy="1260000"/>
            </a:xfrm>
          </p:grpSpPr>
          <p:sp>
            <p:nvSpPr>
              <p:cNvPr id="54" name="Oval 53">
                <a:extLst>
                  <a:ext uri="{FF2B5EF4-FFF2-40B4-BE49-F238E27FC236}">
                    <a16:creationId xmlns:a16="http://schemas.microsoft.com/office/drawing/2014/main" id="{8F402015-7001-2CD1-15EA-4F84751B52B9}"/>
                  </a:ext>
                </a:extLst>
              </p:cNvPr>
              <p:cNvSpPr/>
              <p:nvPr/>
            </p:nvSpPr>
            <p:spPr bwMode="gray">
              <a:xfrm>
                <a:off x="1678489" y="1465545"/>
                <a:ext cx="1260000" cy="1260000"/>
              </a:xfrm>
              <a:prstGeom prst="ellipse">
                <a:avLst/>
              </a:prstGeom>
              <a:solidFill>
                <a:srgbClr val="FBF9F4"/>
              </a:solidFill>
              <a:ln w="28575" cap="rnd">
                <a:solidFill>
                  <a:schemeClr val="accent6"/>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5" name="Oval 54">
                <a:extLst>
                  <a:ext uri="{FF2B5EF4-FFF2-40B4-BE49-F238E27FC236}">
                    <a16:creationId xmlns:a16="http://schemas.microsoft.com/office/drawing/2014/main" id="{AB56A5FE-00BF-DA8A-E1BA-61172AE3DBD3}"/>
                  </a:ext>
                </a:extLst>
              </p:cNvPr>
              <p:cNvSpPr/>
              <p:nvPr/>
            </p:nvSpPr>
            <p:spPr bwMode="gray">
              <a:xfrm>
                <a:off x="1778697" y="1553228"/>
                <a:ext cx="1080000" cy="1080000"/>
              </a:xfrm>
              <a:prstGeom prst="ellipse">
                <a:avLst/>
              </a:prstGeom>
              <a:solidFill>
                <a:schemeClr val="accent6"/>
              </a:solidFill>
              <a:ln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pic>
          <p:nvPicPr>
            <p:cNvPr id="53" name="Graphic 52" descr="Gears with solid fill">
              <a:extLst>
                <a:ext uri="{FF2B5EF4-FFF2-40B4-BE49-F238E27FC236}">
                  <a16:creationId xmlns:a16="http://schemas.microsoft.com/office/drawing/2014/main" id="{34A95C16-D241-5B84-7BAE-317ACA3F68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19885" y="3774280"/>
              <a:ext cx="914400" cy="914400"/>
            </a:xfrm>
            <a:prstGeom prst="rect">
              <a:avLst/>
            </a:prstGeom>
          </p:spPr>
        </p:pic>
      </p:grpSp>
    </p:spTree>
    <p:extLst>
      <p:ext uri="{BB962C8B-B14F-4D97-AF65-F5344CB8AC3E}">
        <p14:creationId xmlns:p14="http://schemas.microsoft.com/office/powerpoint/2010/main" val="462166394"/>
      </p:ext>
    </p:extLst>
  </p:cSld>
  <p:clrMapOvr>
    <a:masterClrMapping/>
  </p:clrMapOvr>
</p:sld>
</file>

<file path=ppt/theme/theme1.xml><?xml version="1.0" encoding="utf-8"?>
<a:theme xmlns:a="http://schemas.openxmlformats.org/drawingml/2006/main" name="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z-optum-onscreen-16x9-glg-20240101.potx" id="{81C5947D-C49D-403A-BB0F-84643324A0AC}" vid="{8954040C-117B-4244-BE76-4B2A0B41DDCA}"/>
    </a:ext>
  </a:extLst>
</a:theme>
</file>

<file path=ppt/theme/theme2.xml><?xml version="1.0" encoding="utf-8"?>
<a:theme xmlns:a="http://schemas.openxmlformats.org/drawingml/2006/main" name="Office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3F6E878FD9304AA86B6DE20FEE09BD" ma:contentTypeVersion="6" ma:contentTypeDescription="Create a new document." ma:contentTypeScope="" ma:versionID="e44f0b2d6ca85b101c737ed2d46dfa1e">
  <xsd:schema xmlns:xsd="http://www.w3.org/2001/XMLSchema" xmlns:xs="http://www.w3.org/2001/XMLSchema" xmlns:p="http://schemas.microsoft.com/office/2006/metadata/properties" xmlns:ns2="dc8e28c4-4287-4a49-a1b6-7f0cc599b389" xmlns:ns3="dbcdd01a-ace1-4c15-9de3-4dcaab5b2dba" targetNamespace="http://schemas.microsoft.com/office/2006/metadata/properties" ma:root="true" ma:fieldsID="b4d9fdfe962cb680adac6fedd210e86e" ns2:_="" ns3:_="">
    <xsd:import namespace="dc8e28c4-4287-4a49-a1b6-7f0cc599b389"/>
    <xsd:import namespace="dbcdd01a-ace1-4c15-9de3-4dcaab5b2db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8e28c4-4287-4a49-a1b6-7f0cc599b3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cdd01a-ace1-4c15-9de3-4dcaab5b2d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36CF5F-4324-43C0-8026-B7FBEB144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8e28c4-4287-4a49-a1b6-7f0cc599b389"/>
    <ds:schemaRef ds:uri="dbcdd01a-ace1-4c15-9de3-4dcaab5b2d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5138D7-E9CF-4D4B-9F98-3C97039FEC04}">
  <ds:schemaRefs>
    <ds:schemaRef ds:uri="dbcdd01a-ace1-4c15-9de3-4dcaab5b2dba"/>
    <ds:schemaRef ds:uri="http://purl.org/dc/elements/1.1/"/>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dc8e28c4-4287-4a49-a1b6-7f0cc599b389"/>
    <ds:schemaRef ds:uri="http://www.w3.org/XML/1998/namespace"/>
  </ds:schemaRefs>
</ds:datastoreItem>
</file>

<file path=customXml/itemProps3.xml><?xml version="1.0" encoding="utf-8"?>
<ds:datastoreItem xmlns:ds="http://schemas.openxmlformats.org/officeDocument/2006/customXml" ds:itemID="{95454847-8A01-4E64-BC6C-05ACB18920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Optum Theme</Template>
  <TotalTime>540</TotalTime>
  <Words>2372</Words>
  <Application>Microsoft Macintosh PowerPoint</Application>
  <PresentationFormat>Widescreen</PresentationFormat>
  <Paragraphs>369</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Helvetica Neue</vt:lpstr>
      <vt:lpstr>Nunito</vt:lpstr>
      <vt:lpstr>Optum Theme</vt:lpstr>
      <vt:lpstr>SGS Cloud Enablement (Tier0)  Office Hours</vt:lpstr>
      <vt:lpstr>PowerPoint Presentation</vt:lpstr>
      <vt:lpstr>SGS Cloud Overview</vt:lpstr>
      <vt:lpstr>SGS Cloud Roadmap</vt:lpstr>
      <vt:lpstr>Centralized Logging (Launchpad)</vt:lpstr>
      <vt:lpstr>Perimeter Protection (Ingress)</vt:lpstr>
      <vt:lpstr>Perimeter Protection (Egress)</vt:lpstr>
      <vt:lpstr>Policy</vt:lpstr>
      <vt:lpstr>Security/Health Alerts (Sentinel)</vt:lpstr>
      <vt:lpstr>OpenIAM</vt:lpstr>
      <vt:lpstr>Tier0 Managed CAKS</vt:lpstr>
      <vt:lpstr>Application Team Onboarding (Tier0 Provisioning) </vt:lpstr>
      <vt:lpstr>Perimeter Protection (Ingress) Intake</vt:lpstr>
      <vt:lpstr>Perimeter Protection (Egress) Intake</vt:lpstr>
      <vt:lpstr>Tier0 Managed CAKS Intake</vt:lpstr>
      <vt:lpstr>Application/VM Logs Integration</vt:lpstr>
      <vt:lpstr>Overall Application Team Responsibilities</vt:lpstr>
      <vt:lpstr>Support</vt:lpstr>
      <vt:lpstr>Policy &amp; Vulnerability Email</vt:lpstr>
      <vt:lpstr>Appendix</vt:lpstr>
      <vt:lpstr>Centralized Logging (Launchpad)</vt:lpstr>
      <vt:lpstr>Perimeter Protection Architecture</vt:lpstr>
      <vt:lpstr>Perimeter Protection (Ingress)</vt:lpstr>
      <vt:lpstr>Perimeter Protection (Egress)</vt:lpstr>
      <vt:lpstr>Sentinel</vt:lpstr>
      <vt:lpstr>Tier0 Managed CAKS</vt:lpstr>
      <vt:lpstr>Tier0 Centralized AKS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Azad, Himantika</dc:creator>
  <dc:description>Optum 2024 template developed by Creative Partners. 16:9 on-screen</dc:description>
  <cp:lastModifiedBy>Azad, Himantika</cp:lastModifiedBy>
  <cp:revision>9</cp:revision>
  <dcterms:created xsi:type="dcterms:W3CDTF">2024-08-06T12:40:45Z</dcterms:created>
  <dcterms:modified xsi:type="dcterms:W3CDTF">2024-09-12T06:57:10Z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2022-09-27T13:37:14Z</vt:lpwstr>
  </property>
  <property fmtid="{D5CDD505-2E9C-101B-9397-08002B2CF9AE}" pid="4" name="MSIP_Label_a8a73c85-e524-44a6-bd58-7df7ef87be8f_Method">
    <vt:lpwstr>Privileged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fcb19dc5-14ab-4116-aa19-a277cf1f39a9</vt:lpwstr>
  </property>
  <property fmtid="{D5CDD505-2E9C-101B-9397-08002B2CF9AE}" pid="8" name="MSIP_Label_a8a73c85-e524-44a6-bd58-7df7ef87be8f_ContentBits">
    <vt:lpwstr>0</vt:lpwstr>
  </property>
  <property fmtid="{D5CDD505-2E9C-101B-9397-08002B2CF9AE}" pid="9" name="ContentTypeId">
    <vt:lpwstr>0x010100F93F6E878FD9304AA86B6DE20FEE09BD</vt:lpwstr>
  </property>
</Properties>
</file>